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
      <p:font typeface="Allerta" panose="020B0604020202020204" charset="0"/>
      <p:regular r:id="rId46"/>
    </p:embeddedFont>
    <p:embeddedFont>
      <p:font typeface="Georgia" panose="02040502050405020303" pitchFamily="18"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Keow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7E3D93-8E2F-4EB3-8D0E-6C1D4CE11DBA}">
  <a:tblStyle styleId="{9B7E3D93-8E2F-4EB3-8D0E-6C1D4CE11DBA}"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181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p>
        </p:txBody>
      </p:sp>
      <p:sp>
        <p:nvSpPr>
          <p:cNvPr id="221" name="Shape 2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5095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93" name="Shape 29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latin typeface="Calibri" panose="020F0502020204030204" pitchFamily="34" charset="0"/>
              </a:rPr>
              <a:t>10</a:t>
            </a:fld>
            <a:endParaRPr lang="en-US" dirty="0">
              <a:latin typeface="Calibri" panose="020F0502020204030204" pitchFamily="34" charset="0"/>
            </a:endParaRPr>
          </a:p>
        </p:txBody>
      </p:sp>
    </p:spTree>
    <p:extLst>
      <p:ext uri="{BB962C8B-B14F-4D97-AF65-F5344CB8AC3E}">
        <p14:creationId xmlns:p14="http://schemas.microsoft.com/office/powerpoint/2010/main" val="148243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a:p>
        </p:txBody>
      </p:sp>
      <p:sp>
        <p:nvSpPr>
          <p:cNvPr id="300" name="Shape 30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latin typeface="Calibri" panose="020F0502020204030204" pitchFamily="34" charset="0"/>
              </a:rPr>
              <a:t>11</a:t>
            </a:fld>
            <a:endParaRPr lang="en-US" dirty="0">
              <a:latin typeface="Calibri" panose="020F0502020204030204" pitchFamily="34" charset="0"/>
            </a:endParaRPr>
          </a:p>
        </p:txBody>
      </p:sp>
    </p:spTree>
    <p:extLst>
      <p:ext uri="{BB962C8B-B14F-4D97-AF65-F5344CB8AC3E}">
        <p14:creationId xmlns:p14="http://schemas.microsoft.com/office/powerpoint/2010/main" val="239473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a:p>
        </p:txBody>
      </p:sp>
      <p:sp>
        <p:nvSpPr>
          <p:cNvPr id="307" name="Shape 30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latin typeface="Calibri" panose="020F0502020204030204" pitchFamily="34" charset="0"/>
              </a:rPr>
              <a:t>12</a:t>
            </a:fld>
            <a:endParaRPr lang="en-US" dirty="0">
              <a:latin typeface="Calibri" panose="020F0502020204030204" pitchFamily="34" charset="0"/>
            </a:endParaRPr>
          </a:p>
        </p:txBody>
      </p:sp>
    </p:spTree>
    <p:extLst>
      <p:ext uri="{BB962C8B-B14F-4D97-AF65-F5344CB8AC3E}">
        <p14:creationId xmlns:p14="http://schemas.microsoft.com/office/powerpoint/2010/main" val="3405082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a:p>
        </p:txBody>
      </p:sp>
      <p:sp>
        <p:nvSpPr>
          <p:cNvPr id="314" name="Shape 31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latin typeface="Calibri" panose="020F0502020204030204" pitchFamily="34" charset="0"/>
              </a:rPr>
              <a:t>13</a:t>
            </a:fld>
            <a:endParaRPr lang="en-US" dirty="0">
              <a:latin typeface="Calibri" panose="020F0502020204030204" pitchFamily="34" charset="0"/>
            </a:endParaRPr>
          </a:p>
        </p:txBody>
      </p:sp>
    </p:spTree>
    <p:extLst>
      <p:ext uri="{BB962C8B-B14F-4D97-AF65-F5344CB8AC3E}">
        <p14:creationId xmlns:p14="http://schemas.microsoft.com/office/powerpoint/2010/main" val="1216387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21" name="Shape 32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latin typeface="Calibri" panose="020F0502020204030204" pitchFamily="34" charset="0"/>
              </a:rPr>
              <a:t>14</a:t>
            </a:fld>
            <a:endParaRPr lang="en-US" dirty="0">
              <a:latin typeface="Calibri" panose="020F0502020204030204" pitchFamily="34" charset="0"/>
            </a:endParaRPr>
          </a:p>
        </p:txBody>
      </p:sp>
    </p:spTree>
    <p:extLst>
      <p:ext uri="{BB962C8B-B14F-4D97-AF65-F5344CB8AC3E}">
        <p14:creationId xmlns:p14="http://schemas.microsoft.com/office/powerpoint/2010/main" val="3257352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endParaRPr lang="en-US"/>
          </a:p>
        </p:txBody>
      </p:sp>
      <p:sp>
        <p:nvSpPr>
          <p:cNvPr id="328" name="Shape 32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latin typeface="Calibri" panose="020F0502020204030204" pitchFamily="34" charset="0"/>
              </a:rPr>
              <a:t>15</a:t>
            </a:fld>
            <a:endParaRPr lang="en-US" dirty="0">
              <a:latin typeface="Calibri" panose="020F0502020204030204" pitchFamily="34" charset="0"/>
            </a:endParaRPr>
          </a:p>
        </p:txBody>
      </p:sp>
    </p:spTree>
    <p:extLst>
      <p:ext uri="{BB962C8B-B14F-4D97-AF65-F5344CB8AC3E}">
        <p14:creationId xmlns:p14="http://schemas.microsoft.com/office/powerpoint/2010/main" val="427821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91666"/>
              <a:buFont typeface="Arial"/>
              <a:buNone/>
            </a:pPr>
            <a:endParaRPr lang="en-US"/>
          </a:p>
        </p:txBody>
      </p:sp>
      <p:sp>
        <p:nvSpPr>
          <p:cNvPr id="335" name="Shape 33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latin typeface="Calibri" panose="020F0502020204030204" pitchFamily="34" charset="0"/>
              </a:rPr>
              <a:t>16</a:t>
            </a:fld>
            <a:endParaRPr lang="en-US" dirty="0">
              <a:latin typeface="Calibri" panose="020F0502020204030204" pitchFamily="34" charset="0"/>
            </a:endParaRPr>
          </a:p>
        </p:txBody>
      </p:sp>
    </p:spTree>
    <p:extLst>
      <p:ext uri="{BB962C8B-B14F-4D97-AF65-F5344CB8AC3E}">
        <p14:creationId xmlns:p14="http://schemas.microsoft.com/office/powerpoint/2010/main" val="2706612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94868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48" name="Shape 34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latin typeface="Calibri" panose="020F0502020204030204" pitchFamily="34" charset="0"/>
              </a:rPr>
              <a:t>18</a:t>
            </a:fld>
            <a:endParaRPr lang="en-US" dirty="0">
              <a:latin typeface="Calibri" panose="020F0502020204030204" pitchFamily="34" charset="0"/>
            </a:endParaRPr>
          </a:p>
        </p:txBody>
      </p:sp>
    </p:spTree>
    <p:extLst>
      <p:ext uri="{BB962C8B-B14F-4D97-AF65-F5344CB8AC3E}">
        <p14:creationId xmlns:p14="http://schemas.microsoft.com/office/powerpoint/2010/main" val="1966535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55" name="Shape 35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chemeClr val="dk1"/>
              </a:buClr>
              <a:buSzPct val="25000"/>
              <a:buFont typeface="Calibri"/>
              <a:buNone/>
            </a:pPr>
            <a:fld id="{00000000-1234-1234-1234-123412341234}" type="slidenum">
              <a:rPr lang="en-US">
                <a:latin typeface="Calibri" panose="020F0502020204030204" pitchFamily="34" charset="0"/>
              </a:rPr>
              <a:t>19</a:t>
            </a:fld>
            <a:endParaRPr lang="en-US" dirty="0">
              <a:latin typeface="Calibri" panose="020F0502020204030204" pitchFamily="34" charset="0"/>
            </a:endParaRPr>
          </a:p>
        </p:txBody>
      </p:sp>
    </p:spTree>
    <p:extLst>
      <p:ext uri="{BB962C8B-B14F-4D97-AF65-F5344CB8AC3E}">
        <p14:creationId xmlns:p14="http://schemas.microsoft.com/office/powerpoint/2010/main" val="18961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p>
        </p:txBody>
      </p:sp>
      <p:sp>
        <p:nvSpPr>
          <p:cNvPr id="230" name="Shape 2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1659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62" name="Shape 36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latin typeface="Calibri" panose="020F0502020204030204" pitchFamily="34" charset="0"/>
              </a:rPr>
              <a:t>20</a:t>
            </a:fld>
            <a:endParaRPr lang="en-US" dirty="0">
              <a:latin typeface="Calibri" panose="020F0502020204030204" pitchFamily="34" charset="0"/>
            </a:endParaRPr>
          </a:p>
        </p:txBody>
      </p:sp>
    </p:spTree>
    <p:extLst>
      <p:ext uri="{BB962C8B-B14F-4D97-AF65-F5344CB8AC3E}">
        <p14:creationId xmlns:p14="http://schemas.microsoft.com/office/powerpoint/2010/main" val="1598801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69" name="Shape 36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chemeClr val="dk1"/>
              </a:buClr>
              <a:buSzPct val="25000"/>
              <a:buFont typeface="Calibri"/>
              <a:buNone/>
            </a:pPr>
            <a:fld id="{00000000-1234-1234-1234-123412341234}" type="slidenum">
              <a:rPr lang="en-US">
                <a:latin typeface="Calibri" panose="020F0502020204030204" pitchFamily="34" charset="0"/>
              </a:rPr>
              <a:t>21</a:t>
            </a:fld>
            <a:endParaRPr lang="en-US" dirty="0">
              <a:latin typeface="Calibri" panose="020F0502020204030204" pitchFamily="34" charset="0"/>
            </a:endParaRPr>
          </a:p>
        </p:txBody>
      </p:sp>
    </p:spTree>
    <p:extLst>
      <p:ext uri="{BB962C8B-B14F-4D97-AF65-F5344CB8AC3E}">
        <p14:creationId xmlns:p14="http://schemas.microsoft.com/office/powerpoint/2010/main" val="3927081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76" name="Shape 37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chemeClr val="dk1"/>
              </a:buClr>
              <a:buSzPct val="25000"/>
              <a:buFont typeface="Calibri"/>
              <a:buNone/>
            </a:pPr>
            <a:fld id="{00000000-1234-1234-1234-123412341234}" type="slidenum">
              <a:rPr lang="en-US">
                <a:latin typeface="Calibri" panose="020F0502020204030204" pitchFamily="34" charset="0"/>
              </a:rPr>
              <a:t>22</a:t>
            </a:fld>
            <a:endParaRPr lang="en-US" dirty="0">
              <a:latin typeface="Calibri" panose="020F0502020204030204" pitchFamily="34" charset="0"/>
            </a:endParaRPr>
          </a:p>
        </p:txBody>
      </p:sp>
    </p:spTree>
    <p:extLst>
      <p:ext uri="{BB962C8B-B14F-4D97-AF65-F5344CB8AC3E}">
        <p14:creationId xmlns:p14="http://schemas.microsoft.com/office/powerpoint/2010/main" val="2283155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2" name="Shape 3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383" name="Shape 3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Calibri" panose="020F0502020204030204" pitchFamily="34" charset="0"/>
                <a:sym typeface="Arial"/>
              </a:rPr>
              <a:t>23</a:t>
            </a:fld>
            <a:endParaRPr lang="en-US"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2495581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8" name="Shape 3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p>
        </p:txBody>
      </p:sp>
      <p:sp>
        <p:nvSpPr>
          <p:cNvPr id="389" name="Shape 3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Calibri" panose="020F0502020204030204" pitchFamily="34" charset="0"/>
                <a:sym typeface="Arial"/>
              </a:rPr>
              <a:t>24</a:t>
            </a:fld>
            <a:endParaRPr lang="en-US"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321066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a:p>
        </p:txBody>
      </p:sp>
      <p:sp>
        <p:nvSpPr>
          <p:cNvPr id="395" name="Shape 39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latin typeface="Calibri" panose="020F0502020204030204" pitchFamily="34" charset="0"/>
              </a:rPr>
              <a:t>25</a:t>
            </a:fld>
            <a:endParaRPr lang="en-US" dirty="0">
              <a:latin typeface="Calibri" panose="020F0502020204030204" pitchFamily="34" charset="0"/>
            </a:endParaRPr>
          </a:p>
        </p:txBody>
      </p:sp>
    </p:spTree>
    <p:extLst>
      <p:ext uri="{BB962C8B-B14F-4D97-AF65-F5344CB8AC3E}">
        <p14:creationId xmlns:p14="http://schemas.microsoft.com/office/powerpoint/2010/main" val="2454876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US"/>
          </a:p>
        </p:txBody>
      </p:sp>
      <p:sp>
        <p:nvSpPr>
          <p:cNvPr id="402" name="Shape 40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latin typeface="Calibri" panose="020F0502020204030204" pitchFamily="34" charset="0"/>
              </a:rPr>
              <a:t>26</a:t>
            </a:fld>
            <a:endParaRPr lang="en-US" dirty="0">
              <a:latin typeface="Calibri" panose="020F0502020204030204" pitchFamily="34" charset="0"/>
            </a:endParaRPr>
          </a:p>
        </p:txBody>
      </p:sp>
    </p:spTree>
    <p:extLst>
      <p:ext uri="{BB962C8B-B14F-4D97-AF65-F5344CB8AC3E}">
        <p14:creationId xmlns:p14="http://schemas.microsoft.com/office/powerpoint/2010/main" val="3283225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1" name="Shape 4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412" name="Shape 4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Calibri" panose="020F0502020204030204" pitchFamily="34" charset="0"/>
                <a:sym typeface="Arial"/>
              </a:rPr>
              <a:t>27</a:t>
            </a:fld>
            <a:endParaRPr lang="en-US"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3922961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US"/>
          </a:p>
        </p:txBody>
      </p:sp>
      <p:sp>
        <p:nvSpPr>
          <p:cNvPr id="419" name="Shape 41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latin typeface="Calibri" panose="020F0502020204030204" pitchFamily="34" charset="0"/>
              </a:rPr>
              <a:t>28</a:t>
            </a:fld>
            <a:endParaRPr lang="en-US" dirty="0">
              <a:latin typeface="Calibri" panose="020F0502020204030204" pitchFamily="34" charset="0"/>
            </a:endParaRPr>
          </a:p>
        </p:txBody>
      </p:sp>
    </p:spTree>
    <p:extLst>
      <p:ext uri="{BB962C8B-B14F-4D97-AF65-F5344CB8AC3E}">
        <p14:creationId xmlns:p14="http://schemas.microsoft.com/office/powerpoint/2010/main" val="3448974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8" name="Shape 4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429" name="Shape 4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Calibri" panose="020F0502020204030204" pitchFamily="34" charset="0"/>
                <a:sym typeface="Arial"/>
              </a:rPr>
              <a:t>29</a:t>
            </a:fld>
            <a:endParaRPr lang="en-US"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153685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p>
        </p:txBody>
      </p:sp>
      <p:sp>
        <p:nvSpPr>
          <p:cNvPr id="238" name="Shape 2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5227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5" name="Shape 4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436" name="Shape 4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Calibri" panose="020F0502020204030204" pitchFamily="34" charset="0"/>
                <a:sym typeface="Arial"/>
              </a:rPr>
              <a:t>30</a:t>
            </a:fld>
            <a:endParaRPr lang="en-US"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2527263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1" name="Shape 4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p>
        </p:txBody>
      </p:sp>
      <p:sp>
        <p:nvSpPr>
          <p:cNvPr id="442" name="Shape 4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Calibri" panose="020F0502020204030204" pitchFamily="34" charset="0"/>
                <a:sym typeface="Arial"/>
              </a:rPr>
              <a:t>31</a:t>
            </a:fld>
            <a:endParaRPr lang="en-US"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3097807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p>
        </p:txBody>
      </p:sp>
      <p:sp>
        <p:nvSpPr>
          <p:cNvPr id="448" name="Shape 4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32</a:t>
            </a:fld>
            <a:endParaRPr lang="en-US"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758751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4" name="Shape 45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455" name="Shape 4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33</a:t>
            </a:fld>
            <a:endParaRPr lang="en-US"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3534773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1" name="Shape 4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462" name="Shape 4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Calibri" panose="020F0502020204030204" pitchFamily="34" charset="0"/>
                <a:sym typeface="Arial"/>
              </a:rPr>
              <a:t>34</a:t>
            </a:fld>
            <a:endParaRPr lang="en-US"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140104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7" name="Shape 4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a:p>
        </p:txBody>
      </p:sp>
      <p:sp>
        <p:nvSpPr>
          <p:cNvPr id="468" name="Shape 4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0385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Calibri" panose="020F0502020204030204" pitchFamily="34" charset="0"/>
                <a:sym typeface="Arial"/>
              </a:rPr>
              <a:t>36</a:t>
            </a:fld>
            <a:endParaRPr lang="en-US"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1407594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0" name="Shape 4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481" name="Shape 4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37</a:t>
            </a:fld>
            <a:endParaRPr lang="en-US"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422394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487" name="Shape 4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860062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94" name="Shape 4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02892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36614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256" name="Shape 2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Calibri" panose="020F0502020204030204" pitchFamily="34" charset="0"/>
                <a:sym typeface="Arial"/>
              </a:rPr>
              <a:t>5</a:t>
            </a:fld>
            <a:endParaRPr lang="en-US"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349946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p>
        </p:txBody>
      </p:sp>
      <p:sp>
        <p:nvSpPr>
          <p:cNvPr id="265" name="Shape 2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8334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p>
        </p:txBody>
      </p:sp>
      <p:sp>
        <p:nvSpPr>
          <p:cNvPr id="273" name="Shape 2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Calibri" panose="020F0502020204030204" pitchFamily="34" charset="0"/>
                <a:sym typeface="Arial"/>
              </a:rPr>
              <a:t>7</a:t>
            </a:fld>
            <a:endParaRPr lang="en-US"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188827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91666"/>
              <a:buFont typeface="Arial"/>
              <a:buNone/>
            </a:pPr>
            <a:endParaRPr lang="en-US"/>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8</a:t>
            </a:fld>
            <a:endParaRPr lang="en-US"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2077095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86" name="Shape 28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latin typeface="Calibri" panose="020F0502020204030204" pitchFamily="34" charset="0"/>
              </a:rPr>
              <a:t>9</a:t>
            </a:fld>
            <a:endParaRPr lang="en-US" dirty="0">
              <a:latin typeface="Calibri" panose="020F0502020204030204" pitchFamily="34" charset="0"/>
            </a:endParaRPr>
          </a:p>
        </p:txBody>
      </p:sp>
    </p:spTree>
    <p:extLst>
      <p:ext uri="{BB962C8B-B14F-4D97-AF65-F5344CB8AC3E}">
        <p14:creationId xmlns:p14="http://schemas.microsoft.com/office/powerpoint/2010/main" val="258653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a:stretch/>
        </p:blipFill>
        <p:spPr>
          <a:xfrm>
            <a:off x="219317" y="225993"/>
            <a:ext cx="1640437" cy="808048"/>
          </a:xfrm>
          <a:prstGeom prst="rect">
            <a:avLst/>
          </a:prstGeom>
          <a:noFill/>
          <a:ln>
            <a:noFill/>
          </a:ln>
        </p:spPr>
      </p:pic>
      <p:pic>
        <p:nvPicPr>
          <p:cNvPr id="14" name="Shape 14"/>
          <p:cNvPicPr preferRelativeResize="0"/>
          <p:nvPr/>
        </p:nvPicPr>
        <p:blipFill rotWithShape="1">
          <a:blip r:embed="rId3">
            <a:alphaModFix/>
          </a:blip>
          <a:srcRect/>
          <a:stretch/>
        </p:blipFill>
        <p:spPr>
          <a:xfrm>
            <a:off x="0" y="1848734"/>
            <a:ext cx="9144000" cy="3167762"/>
          </a:xfrm>
          <a:prstGeom prst="rect">
            <a:avLst/>
          </a:prstGeom>
          <a:noFill/>
          <a:ln>
            <a:noFill/>
          </a:ln>
        </p:spPr>
      </p:pic>
      <p:sp>
        <p:nvSpPr>
          <p:cNvPr id="15" name="Shape 15"/>
          <p:cNvSpPr txBox="1">
            <a:spLocks noGrp="1"/>
          </p:cNvSpPr>
          <p:nvPr>
            <p:ph type="ctrTitle"/>
          </p:nvPr>
        </p:nvSpPr>
        <p:spPr>
          <a:xfrm>
            <a:off x="219317"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
        <p:nvSpPr>
          <p:cNvPr id="16" name="Shape 16"/>
          <p:cNvSpPr txBox="1">
            <a:spLocks noGrp="1"/>
          </p:cNvSpPr>
          <p:nvPr>
            <p:ph type="subTitle" idx="1"/>
          </p:nvPr>
        </p:nvSpPr>
        <p:spPr>
          <a:xfrm>
            <a:off x="219314"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Calibri" panose="020F0502020204030204" pitchFamily="34" charset="0"/>
                <a:ea typeface="Allerta"/>
                <a:cs typeface="Calibri" panose="020F0502020204030204" pitchFamily="34" charset="0"/>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17" name="Shape 17"/>
          <p:cNvSpPr/>
          <p:nvPr/>
        </p:nvSpPr>
        <p:spPr>
          <a:xfrm>
            <a:off x="0" y="173760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8" name="Shape 18"/>
          <p:cNvPicPr preferRelativeResize="0"/>
          <p:nvPr/>
        </p:nvPicPr>
        <p:blipFill rotWithShape="1">
          <a:blip r:embed="rId4">
            <a:alphaModFix/>
          </a:blip>
          <a:srcRect/>
          <a:stretch/>
        </p:blipFill>
        <p:spPr>
          <a:xfrm>
            <a:off x="5353921" y="283558"/>
            <a:ext cx="3651247" cy="7504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2">
            <a:alphaModFix/>
          </a:blip>
          <a:srcRect/>
          <a:stretch/>
        </p:blipFill>
        <p:spPr>
          <a:xfrm>
            <a:off x="-8800" y="0"/>
            <a:ext cx="9152800" cy="6858000"/>
          </a:xfrm>
          <a:prstGeom prst="rect">
            <a:avLst/>
          </a:prstGeom>
          <a:noFill/>
          <a:ln>
            <a:noFill/>
          </a:ln>
        </p:spPr>
      </p:pic>
      <p:sp>
        <p:nvSpPr>
          <p:cNvPr id="89" name="Shape 89"/>
          <p:cNvSpPr/>
          <p:nvPr/>
        </p:nvSpPr>
        <p:spPr>
          <a:xfrm>
            <a:off x="0" y="2120455"/>
            <a:ext cx="9144001" cy="3983052"/>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Allerta"/>
              <a:cs typeface="Allerta"/>
              <a:sym typeface="Allerta"/>
            </a:endParaRPr>
          </a:p>
        </p:txBody>
      </p:sp>
      <p:sp>
        <p:nvSpPr>
          <p:cNvPr id="90" name="Shape 90"/>
          <p:cNvSpPr txBox="1">
            <a:spLocks noGrp="1"/>
          </p:cNvSpPr>
          <p:nvPr>
            <p:ph type="title"/>
          </p:nvPr>
        </p:nvSpPr>
        <p:spPr>
          <a:xfrm>
            <a:off x="214312" y="3629025"/>
            <a:ext cx="367506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
        <p:nvSpPr>
          <p:cNvPr id="91" name="Shape 91"/>
          <p:cNvSpPr txBox="1">
            <a:spLocks noGrp="1"/>
          </p:cNvSpPr>
          <p:nvPr>
            <p:ph type="body" idx="1"/>
          </p:nvPr>
        </p:nvSpPr>
        <p:spPr>
          <a:xfrm>
            <a:off x="4624612" y="2456788"/>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2" name="Shape 92"/>
          <p:cNvSpPr txBox="1">
            <a:spLocks noGrp="1"/>
          </p:cNvSpPr>
          <p:nvPr>
            <p:ph type="body" idx="2"/>
          </p:nvPr>
        </p:nvSpPr>
        <p:spPr>
          <a:xfrm>
            <a:off x="7209514" y="2456788"/>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3" name="Shape 93"/>
          <p:cNvSpPr txBox="1">
            <a:spLocks noGrp="1"/>
          </p:cNvSpPr>
          <p:nvPr>
            <p:ph type="body" idx="3"/>
          </p:nvPr>
        </p:nvSpPr>
        <p:spPr>
          <a:xfrm>
            <a:off x="4624612" y="2998966"/>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4" name="Shape 94"/>
          <p:cNvSpPr txBox="1">
            <a:spLocks noGrp="1"/>
          </p:cNvSpPr>
          <p:nvPr>
            <p:ph type="body" idx="4"/>
          </p:nvPr>
        </p:nvSpPr>
        <p:spPr>
          <a:xfrm>
            <a:off x="7209514" y="2998966"/>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5" name="Shape 95"/>
          <p:cNvSpPr txBox="1">
            <a:spLocks noGrp="1"/>
          </p:cNvSpPr>
          <p:nvPr>
            <p:ph type="body" idx="5"/>
          </p:nvPr>
        </p:nvSpPr>
        <p:spPr>
          <a:xfrm>
            <a:off x="4624612" y="3553357"/>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6" name="Shape 96"/>
          <p:cNvSpPr txBox="1">
            <a:spLocks noGrp="1"/>
          </p:cNvSpPr>
          <p:nvPr>
            <p:ph type="body" idx="6"/>
          </p:nvPr>
        </p:nvSpPr>
        <p:spPr>
          <a:xfrm>
            <a:off x="7209514" y="3553357"/>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7" name="Shape 97"/>
          <p:cNvSpPr txBox="1">
            <a:spLocks noGrp="1"/>
          </p:cNvSpPr>
          <p:nvPr>
            <p:ph type="body" idx="7"/>
          </p:nvPr>
        </p:nvSpPr>
        <p:spPr>
          <a:xfrm>
            <a:off x="4624612" y="4107746"/>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8" name="Shape 98"/>
          <p:cNvSpPr txBox="1">
            <a:spLocks noGrp="1"/>
          </p:cNvSpPr>
          <p:nvPr>
            <p:ph type="body" idx="8"/>
          </p:nvPr>
        </p:nvSpPr>
        <p:spPr>
          <a:xfrm>
            <a:off x="7209514" y="4107746"/>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9" name="Shape 99"/>
          <p:cNvSpPr txBox="1">
            <a:spLocks noGrp="1"/>
          </p:cNvSpPr>
          <p:nvPr>
            <p:ph type="body" idx="9"/>
          </p:nvPr>
        </p:nvSpPr>
        <p:spPr>
          <a:xfrm>
            <a:off x="4624612" y="4662137"/>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0" name="Shape 100"/>
          <p:cNvSpPr txBox="1">
            <a:spLocks noGrp="1"/>
          </p:cNvSpPr>
          <p:nvPr>
            <p:ph type="body" idx="13"/>
          </p:nvPr>
        </p:nvSpPr>
        <p:spPr>
          <a:xfrm>
            <a:off x="7209514" y="4662137"/>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1" name="Shape 101"/>
          <p:cNvSpPr txBox="1">
            <a:spLocks noGrp="1"/>
          </p:cNvSpPr>
          <p:nvPr>
            <p:ph type="body" idx="14"/>
          </p:nvPr>
        </p:nvSpPr>
        <p:spPr>
          <a:xfrm>
            <a:off x="4624612" y="5216525"/>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2" name="Shape 102"/>
          <p:cNvSpPr txBox="1">
            <a:spLocks noGrp="1"/>
          </p:cNvSpPr>
          <p:nvPr>
            <p:ph type="body" idx="15"/>
          </p:nvPr>
        </p:nvSpPr>
        <p:spPr>
          <a:xfrm>
            <a:off x="7209514" y="5216525"/>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103"/>
        <p:cNvGrpSpPr/>
        <p:nvPr/>
      </p:nvGrpSpPr>
      <p:grpSpPr>
        <a:xfrm>
          <a:off x="0" y="0"/>
          <a:ext cx="0" cy="0"/>
          <a:chOff x="0" y="0"/>
          <a:chExt cx="0" cy="0"/>
        </a:xfrm>
      </p:grpSpPr>
      <p:sp>
        <p:nvSpPr>
          <p:cNvPr id="104" name="Shape 104"/>
          <p:cNvSpPr/>
          <p:nvPr/>
        </p:nvSpPr>
        <p:spPr>
          <a:xfrm>
            <a:off x="0" y="0"/>
            <a:ext cx="9144000" cy="6858000"/>
          </a:xfrm>
          <a:prstGeom prst="rect">
            <a:avLst/>
          </a:prstGeom>
          <a:solidFill>
            <a:srgbClr val="46464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5" name="Shape 105"/>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106" name="Shape 106"/>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107" name="Shape 107"/>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108" name="Shape 108"/>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109" name="Shape 109"/>
          <p:cNvSpPr txBox="1">
            <a:spLocks noGrp="1"/>
          </p:cNvSpPr>
          <p:nvPr>
            <p:ph type="title"/>
          </p:nvPr>
        </p:nvSpPr>
        <p:spPr>
          <a:xfrm>
            <a:off x="216565" y="2829675"/>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110"/>
        <p:cNvGrpSpPr/>
        <p:nvPr/>
      </p:nvGrpSpPr>
      <p:grpSpPr>
        <a:xfrm>
          <a:off x="0" y="0"/>
          <a:ext cx="0" cy="0"/>
          <a:chOff x="0" y="0"/>
          <a:chExt cx="0" cy="0"/>
        </a:xfrm>
      </p:grpSpPr>
      <p:sp>
        <p:nvSpPr>
          <p:cNvPr id="111" name="Shape 111"/>
          <p:cNvSpPr/>
          <p:nvPr/>
        </p:nvSpPr>
        <p:spPr>
          <a:xfrm>
            <a:off x="0" y="0"/>
            <a:ext cx="9144000" cy="6858000"/>
          </a:xfrm>
          <a:prstGeom prst="rect">
            <a:avLst/>
          </a:prstGeom>
          <a:solidFill>
            <a:srgbClr val="A9B0AC"/>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2" name="Shape 112"/>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113" name="Shape 113"/>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114" name="Shape 114"/>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115" name="Shape 115"/>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116" name="Shape 116"/>
          <p:cNvSpPr txBox="1">
            <a:spLocks noGrp="1"/>
          </p:cNvSpPr>
          <p:nvPr>
            <p:ph type="title"/>
          </p:nvPr>
        </p:nvSpPr>
        <p:spPr>
          <a:xfrm>
            <a:off x="216565" y="2829675"/>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able Page">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
        <p:nvSpPr>
          <p:cNvPr id="119" name="Shape 119"/>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0" name="Shape 12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dirty="0">
                <a:solidFill>
                  <a:srgbClr val="FFFFFF"/>
                </a:solidFill>
                <a:latin typeface="Calibri" panose="020F0502020204030204" pitchFamily="34" charset="0"/>
                <a:ea typeface="Allerta"/>
                <a:cs typeface="Allerta"/>
                <a:sym typeface="Allerta"/>
              </a:rPr>
              <a:t>PAGE </a:t>
            </a:r>
            <a:fld id="{00000000-1234-1234-1234-123412341234}" type="slidenum">
              <a:rPr lang="en-US" sz="1000" b="0" i="0" u="none" strike="noStrike" cap="none">
                <a:solidFill>
                  <a:srgbClr val="FFFFFF"/>
                </a:solidFill>
                <a:latin typeface="Calibri" panose="020F0502020204030204" pitchFamily="34" charset="0"/>
                <a:ea typeface="Allerta"/>
                <a:cs typeface="Allerta"/>
                <a:sym typeface="Allerta"/>
              </a:rPr>
              <a:t>‹#›</a:t>
            </a:fld>
            <a:r>
              <a:rPr lang="en-US" sz="1000" b="0" i="0" u="none" strike="noStrike" cap="none" dirty="0">
                <a:solidFill>
                  <a:srgbClr val="FFFFFF"/>
                </a:solidFill>
                <a:latin typeface="Calibri" panose="020F0502020204030204" pitchFamily="34" charset="0"/>
                <a:ea typeface="Allerta"/>
                <a:cs typeface="Allerta"/>
                <a:sym typeface="Allerta"/>
              </a:rPr>
              <a:t> </a:t>
            </a:r>
          </a:p>
        </p:txBody>
      </p:sp>
      <p:pic>
        <p:nvPicPr>
          <p:cNvPr id="121" name="Shape 12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22" name="Shape 12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hart Page">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
        <p:nvSpPr>
          <p:cNvPr id="125" name="Shape 125"/>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6" name="Shape 126"/>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dirty="0">
                <a:solidFill>
                  <a:srgbClr val="FFFFFF"/>
                </a:solidFill>
                <a:latin typeface="Calibri" panose="020F0502020204030204" pitchFamily="34" charset="0"/>
                <a:ea typeface="Allerta"/>
                <a:cs typeface="Allerta"/>
                <a:sym typeface="Allerta"/>
              </a:rPr>
              <a:t>PAGE </a:t>
            </a:r>
            <a:fld id="{00000000-1234-1234-1234-123412341234}" type="slidenum">
              <a:rPr lang="en-US" sz="1000" b="0" i="0" u="none" strike="noStrike" cap="none">
                <a:solidFill>
                  <a:srgbClr val="FFFFFF"/>
                </a:solidFill>
                <a:latin typeface="Calibri" panose="020F0502020204030204" pitchFamily="34" charset="0"/>
                <a:ea typeface="Allerta"/>
                <a:cs typeface="Allerta"/>
                <a:sym typeface="Allerta"/>
              </a:rPr>
              <a:t>‹#›</a:t>
            </a:fld>
            <a:r>
              <a:rPr lang="en-US" sz="1000" b="0" i="0" u="none" strike="noStrike" cap="none" dirty="0">
                <a:solidFill>
                  <a:srgbClr val="FFFFFF"/>
                </a:solidFill>
                <a:latin typeface="Calibri" panose="020F0502020204030204" pitchFamily="34" charset="0"/>
                <a:ea typeface="Allerta"/>
                <a:cs typeface="Allerta"/>
                <a:sym typeface="Allerta"/>
              </a:rPr>
              <a:t> </a:t>
            </a:r>
          </a:p>
        </p:txBody>
      </p:sp>
      <p:pic>
        <p:nvPicPr>
          <p:cNvPr id="127" name="Shape 127"/>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28" name="Shape 128"/>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129"/>
        <p:cNvGrpSpPr/>
        <p:nvPr/>
      </p:nvGrpSpPr>
      <p:grpSpPr>
        <a:xfrm>
          <a:off x="0" y="0"/>
          <a:ext cx="0" cy="0"/>
          <a:chOff x="0" y="0"/>
          <a:chExt cx="0" cy="0"/>
        </a:xfrm>
      </p:grpSpPr>
      <p:sp>
        <p:nvSpPr>
          <p:cNvPr id="130" name="Shape 130"/>
          <p:cNvSpPr>
            <a:spLocks noGrp="1"/>
          </p:cNvSpPr>
          <p:nvPr>
            <p:ph type="pic" idx="2"/>
          </p:nvPr>
        </p:nvSpPr>
        <p:spPr>
          <a:xfrm>
            <a:off x="0" y="0"/>
            <a:ext cx="3000000" cy="3000000"/>
          </a:xfrm>
          <a:prstGeom prst="rect">
            <a:avLst/>
          </a:prstGeom>
          <a:noFill/>
          <a:ln>
            <a:noFill/>
          </a:ln>
        </p:spPr>
        <p:txBody>
          <a:bodyPr lIns="91425" tIns="91425" rIns="91425" bIns="91425" anchor="ctr" anchorCtr="0"/>
          <a:lstStyle>
            <a:lvl1pPr lvl="0">
              <a:spcBef>
                <a:spcPts val="0"/>
              </a:spcBef>
              <a:buNone/>
              <a:defRPr>
                <a:latin typeface="Calibri" panose="020F0502020204030204" pitchFamily="34" charset="0"/>
              </a:defRPr>
            </a:lvl1pPr>
          </a:lstStyle>
          <a:p>
            <a:endParaRPr dirty="0"/>
          </a:p>
        </p:txBody>
      </p:sp>
      <p:sp>
        <p:nvSpPr>
          <p:cNvPr id="131" name="Shape 1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
        <p:nvSpPr>
          <p:cNvPr id="132" name="Shape 132"/>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33" name="Shape 13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dirty="0">
                <a:solidFill>
                  <a:srgbClr val="FFFFFF"/>
                </a:solidFill>
                <a:latin typeface="Calibri" panose="020F0502020204030204" pitchFamily="34" charset="0"/>
                <a:ea typeface="Allerta"/>
                <a:cs typeface="Allerta"/>
                <a:sym typeface="Allerta"/>
              </a:rPr>
              <a:t>PAGE </a:t>
            </a:r>
            <a:fld id="{00000000-1234-1234-1234-123412341234}" type="slidenum">
              <a:rPr lang="en-US" sz="1000" b="0" i="0" u="none" strike="noStrike" cap="none">
                <a:solidFill>
                  <a:srgbClr val="FFFFFF"/>
                </a:solidFill>
                <a:latin typeface="Calibri" panose="020F0502020204030204" pitchFamily="34" charset="0"/>
                <a:ea typeface="Allerta"/>
                <a:cs typeface="Allerta"/>
                <a:sym typeface="Allerta"/>
              </a:rPr>
              <a:t>‹#›</a:t>
            </a:fld>
            <a:r>
              <a:rPr lang="en-US" sz="1000" b="0" i="0" u="none" strike="noStrike" cap="none" dirty="0">
                <a:solidFill>
                  <a:srgbClr val="FFFFFF"/>
                </a:solidFill>
                <a:latin typeface="Calibri" panose="020F0502020204030204" pitchFamily="34" charset="0"/>
                <a:ea typeface="Allerta"/>
                <a:cs typeface="Allerta"/>
                <a:sym typeface="Allerta"/>
              </a:rPr>
              <a:t> </a:t>
            </a:r>
          </a:p>
        </p:txBody>
      </p:sp>
      <p:pic>
        <p:nvPicPr>
          <p:cNvPr id="134" name="Shape 134"/>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35" name="Shape 135"/>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36"/>
        <p:cNvGrpSpPr/>
        <p:nvPr/>
      </p:nvGrpSpPr>
      <p:grpSpPr>
        <a:xfrm>
          <a:off x="0" y="0"/>
          <a:ext cx="0" cy="0"/>
          <a:chOff x="0" y="0"/>
          <a:chExt cx="0" cy="0"/>
        </a:xfrm>
      </p:grpSpPr>
      <p:sp>
        <p:nvSpPr>
          <p:cNvPr id="137" name="Shape 137"/>
          <p:cNvSpPr>
            <a:spLocks noGrp="1"/>
          </p:cNvSpPr>
          <p:nvPr>
            <p:ph type="pic" idx="2"/>
          </p:nvPr>
        </p:nvSpPr>
        <p:spPr>
          <a:xfrm>
            <a:off x="0" y="0"/>
            <a:ext cx="9144000" cy="6858000"/>
          </a:xfrm>
          <a:prstGeom prst="rect">
            <a:avLst/>
          </a:prstGeom>
          <a:noFill/>
          <a:ln>
            <a:noFill/>
          </a:ln>
        </p:spPr>
        <p:txBody>
          <a:bodyPr lIns="91425" tIns="91425" rIns="91425" bIns="91425" anchor="ctr" anchorCtr="0"/>
          <a:lstStyle>
            <a:lvl1pPr lvl="0">
              <a:spcBef>
                <a:spcPts val="0"/>
              </a:spcBef>
              <a:buNone/>
              <a:defRPr>
                <a:latin typeface="Calibri" panose="020F0502020204030204" pitchFamily="34" charset="0"/>
              </a:defRPr>
            </a:lvl1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
        <p:nvSpPr>
          <p:cNvPr id="140" name="Shape 14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41" name="Shape 14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dirty="0">
                <a:solidFill>
                  <a:srgbClr val="FFFFFF"/>
                </a:solidFill>
                <a:latin typeface="Calibri" panose="020F0502020204030204" pitchFamily="34" charset="0"/>
                <a:ea typeface="Allerta"/>
                <a:cs typeface="Allerta"/>
                <a:sym typeface="Allerta"/>
              </a:rPr>
              <a:t>PAGE </a:t>
            </a:r>
            <a:fld id="{00000000-1234-1234-1234-123412341234}" type="slidenum">
              <a:rPr lang="en-US" sz="1000" b="0" i="0" u="none" strike="noStrike" cap="none">
                <a:solidFill>
                  <a:srgbClr val="FFFFFF"/>
                </a:solidFill>
                <a:latin typeface="Calibri" panose="020F0502020204030204" pitchFamily="34" charset="0"/>
                <a:ea typeface="Allerta"/>
                <a:cs typeface="Allerta"/>
                <a:sym typeface="Allerta"/>
              </a:rPr>
              <a:t>‹#›</a:t>
            </a:fld>
            <a:r>
              <a:rPr lang="en-US" sz="1000" b="0" i="0" u="none" strike="noStrike" cap="none" dirty="0">
                <a:solidFill>
                  <a:srgbClr val="FFFFFF"/>
                </a:solidFill>
                <a:latin typeface="Calibri" panose="020F0502020204030204" pitchFamily="34" charset="0"/>
                <a:ea typeface="Allerta"/>
                <a:cs typeface="Allerta"/>
                <a:sym typeface="Allerta"/>
              </a:rPr>
              <a:t> </a:t>
            </a:r>
          </a:p>
        </p:txBody>
      </p:sp>
      <p:pic>
        <p:nvPicPr>
          <p:cNvPr id="142" name="Shape 14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43" name="Shape 14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4"/>
        <p:cNvGrpSpPr/>
        <p:nvPr/>
      </p:nvGrpSpPr>
      <p:grpSpPr>
        <a:xfrm>
          <a:off x="0" y="0"/>
          <a:ext cx="0" cy="0"/>
          <a:chOff x="0" y="0"/>
          <a:chExt cx="0" cy="0"/>
        </a:xfrm>
      </p:grpSpPr>
      <p:sp>
        <p:nvSpPr>
          <p:cNvPr id="145" name="Shape 145"/>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46" name="Shape 146"/>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dirty="0">
                <a:solidFill>
                  <a:srgbClr val="FFFFFF"/>
                </a:solidFill>
                <a:latin typeface="Calibri" panose="020F0502020204030204" pitchFamily="34" charset="0"/>
                <a:ea typeface="Allerta"/>
                <a:cs typeface="Allerta"/>
                <a:sym typeface="Allerta"/>
              </a:rPr>
              <a:t>PAGE </a:t>
            </a:r>
            <a:fld id="{00000000-1234-1234-1234-123412341234}" type="slidenum">
              <a:rPr lang="en-US" sz="1000" b="0" i="0" u="none" strike="noStrike" cap="none">
                <a:solidFill>
                  <a:srgbClr val="FFFFFF"/>
                </a:solidFill>
                <a:latin typeface="Calibri" panose="020F0502020204030204" pitchFamily="34" charset="0"/>
                <a:ea typeface="Allerta"/>
                <a:cs typeface="Allerta"/>
                <a:sym typeface="Allerta"/>
              </a:rPr>
              <a:t>‹#›</a:t>
            </a:fld>
            <a:r>
              <a:rPr lang="en-US" sz="1000" b="0" i="0" u="none" strike="noStrike" cap="none" dirty="0">
                <a:solidFill>
                  <a:srgbClr val="FFFFFF"/>
                </a:solidFill>
                <a:latin typeface="Calibri" panose="020F0502020204030204" pitchFamily="34" charset="0"/>
                <a:ea typeface="Allerta"/>
                <a:cs typeface="Allerta"/>
                <a:sym typeface="Allerta"/>
              </a:rPr>
              <a:t> </a:t>
            </a:r>
          </a:p>
        </p:txBody>
      </p:sp>
      <p:pic>
        <p:nvPicPr>
          <p:cNvPr id="147" name="Shape 147"/>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48" name="Shape 148"/>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
        <p:nvSpPr>
          <p:cNvPr id="151" name="Shape 15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52" name="Shape 152"/>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Calibri"/>
                <a:ea typeface="Calibri"/>
                <a:cs typeface="Calibri"/>
                <a:sym typeface="Calibri"/>
              </a:rPr>
              <a:t> </a:t>
            </a:r>
          </a:p>
        </p:txBody>
      </p:sp>
      <p:pic>
        <p:nvPicPr>
          <p:cNvPr id="153" name="Shape 153"/>
          <p:cNvPicPr preferRelativeResize="0"/>
          <p:nvPr/>
        </p:nvPicPr>
        <p:blipFill rotWithShape="1">
          <a:blip r:embed="rId2">
            <a:alphaModFix/>
          </a:blip>
          <a:srcRect/>
          <a:stretch/>
        </p:blipFill>
        <p:spPr>
          <a:xfrm>
            <a:off x="140803" y="6519775"/>
            <a:ext cx="1974668" cy="159614"/>
          </a:xfrm>
          <a:prstGeom prst="rect">
            <a:avLst/>
          </a:prstGeom>
          <a:noFill/>
          <a:ln>
            <a:noFill/>
          </a:ln>
        </p:spPr>
      </p:pic>
      <p:sp>
        <p:nvSpPr>
          <p:cNvPr id="154" name="Shape 154"/>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dirty="0">
                <a:solidFill>
                  <a:srgbClr val="FFFFFF"/>
                </a:solidFill>
                <a:latin typeface="Calibri" panose="020F0502020204030204" pitchFamily="34" charset="0"/>
                <a:ea typeface="Allerta"/>
                <a:cs typeface="Allerta"/>
                <a:sym typeface="Allerta"/>
              </a:rPr>
              <a:t>PAGE </a:t>
            </a:r>
            <a:fld id="{00000000-1234-1234-1234-123412341234}" type="slidenum">
              <a:rPr lang="en-US" sz="1000" b="0" i="0" u="none" strike="noStrike" cap="none">
                <a:solidFill>
                  <a:srgbClr val="FFFFFF"/>
                </a:solidFill>
                <a:latin typeface="Calibri" panose="020F0502020204030204" pitchFamily="34" charset="0"/>
                <a:ea typeface="Allerta"/>
                <a:cs typeface="Allerta"/>
                <a:sym typeface="Allerta"/>
              </a:rPr>
              <a:t>‹#›</a:t>
            </a:fld>
            <a:r>
              <a:rPr lang="en-US" sz="1000" b="0" i="0" u="none" strike="noStrike" cap="none" dirty="0">
                <a:solidFill>
                  <a:srgbClr val="FFFFFF"/>
                </a:solidFill>
                <a:latin typeface="Calibri" panose="020F0502020204030204" pitchFamily="34" charset="0"/>
                <a:ea typeface="Allerta"/>
                <a:cs typeface="Allerta"/>
                <a:sym typeface="Allerta"/>
              </a:rPr>
              <a:t> </a:t>
            </a:r>
          </a:p>
        </p:txBody>
      </p:sp>
      <p:sp>
        <p:nvSpPr>
          <p:cNvPr id="155" name="Shape 155"/>
          <p:cNvSpPr/>
          <p:nvPr/>
        </p:nvSpPr>
        <p:spPr>
          <a:xfrm>
            <a:off x="195229" y="6519775"/>
            <a:ext cx="1920244" cy="15961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
        <p:nvSpPr>
          <p:cNvPr id="21" name="Shape 2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2" name="Shape 22"/>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3" name="Shape 2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dirty="0">
                <a:solidFill>
                  <a:srgbClr val="FFFFFF"/>
                </a:solidFill>
                <a:latin typeface="Calibri" panose="020F0502020204030204" pitchFamily="34" charset="0"/>
                <a:ea typeface="Allerta"/>
                <a:cs typeface="Allerta"/>
                <a:sym typeface="Allerta"/>
              </a:rPr>
              <a:t>PAGE </a:t>
            </a:r>
            <a:fld id="{00000000-1234-1234-1234-123412341234}" type="slidenum">
              <a:rPr lang="en-US" sz="1000" b="0" i="0" u="none" strike="noStrike" cap="none">
                <a:solidFill>
                  <a:srgbClr val="FFFFFF"/>
                </a:solidFill>
                <a:latin typeface="Calibri" panose="020F0502020204030204" pitchFamily="34" charset="0"/>
                <a:ea typeface="Allerta"/>
                <a:cs typeface="Allerta"/>
                <a:sym typeface="Allerta"/>
              </a:rPr>
              <a:t>‹#›</a:t>
            </a:fld>
            <a:r>
              <a:rPr lang="en-US" sz="1000" b="0" i="0" u="none" strike="noStrike" cap="none" dirty="0">
                <a:solidFill>
                  <a:srgbClr val="FFFFFF"/>
                </a:solidFill>
                <a:latin typeface="Calibri" panose="020F0502020204030204" pitchFamily="34" charset="0"/>
                <a:ea typeface="Allerta"/>
                <a:cs typeface="Allerta"/>
                <a:sym typeface="Allerta"/>
              </a:rPr>
              <a:t> </a:t>
            </a:r>
          </a:p>
        </p:txBody>
      </p:sp>
      <p:pic>
        <p:nvPicPr>
          <p:cNvPr id="24" name="Shape 24"/>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5" name="Shape 25"/>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
        <p:nvSpPr>
          <p:cNvPr id="158" name="Shape 158"/>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59" name="Shape 159"/>
          <p:cNvSpPr txBox="1">
            <a:spLocks noGrp="1"/>
          </p:cNvSpPr>
          <p:nvPr>
            <p:ph type="body" idx="2"/>
          </p:nvPr>
        </p:nvSpPr>
        <p:spPr>
          <a:xfrm>
            <a:off x="4648200" y="1600200"/>
            <a:ext cx="4038597" cy="4525963"/>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60" name="Shape 16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61" name="Shape 16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dirty="0">
                <a:solidFill>
                  <a:srgbClr val="FFFFFF"/>
                </a:solidFill>
                <a:latin typeface="Calibri" panose="020F0502020204030204" pitchFamily="34" charset="0"/>
                <a:ea typeface="Allerta"/>
                <a:cs typeface="Allerta"/>
                <a:sym typeface="Allerta"/>
              </a:rPr>
              <a:t>PAGE </a:t>
            </a:r>
            <a:fld id="{00000000-1234-1234-1234-123412341234}" type="slidenum">
              <a:rPr lang="en-US" sz="1000" b="0" i="0" u="none" strike="noStrike" cap="none">
                <a:solidFill>
                  <a:srgbClr val="FFFFFF"/>
                </a:solidFill>
                <a:latin typeface="Calibri" panose="020F0502020204030204" pitchFamily="34" charset="0"/>
                <a:ea typeface="Allerta"/>
                <a:cs typeface="Allerta"/>
                <a:sym typeface="Allerta"/>
              </a:rPr>
              <a:t>‹#›</a:t>
            </a:fld>
            <a:r>
              <a:rPr lang="en-US" sz="1000" b="0" i="0" u="none" strike="noStrike" cap="none" dirty="0">
                <a:solidFill>
                  <a:srgbClr val="FFFFFF"/>
                </a:solidFill>
                <a:latin typeface="Calibri" panose="020F0502020204030204" pitchFamily="34" charset="0"/>
                <a:ea typeface="Allerta"/>
                <a:cs typeface="Allerta"/>
                <a:sym typeface="Allerta"/>
              </a:rPr>
              <a:t> </a:t>
            </a:r>
          </a:p>
        </p:txBody>
      </p:sp>
      <p:pic>
        <p:nvPicPr>
          <p:cNvPr id="162" name="Shape 16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63" name="Shape 16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
        <p:nvSpPr>
          <p:cNvPr id="166" name="Shape 166"/>
          <p:cNvSpPr txBox="1">
            <a:spLocks noGrp="1"/>
          </p:cNvSpPr>
          <p:nvPr>
            <p:ph type="body" idx="1"/>
          </p:nvPr>
        </p:nvSpPr>
        <p:spPr>
          <a:xfrm>
            <a:off x="457200" y="1550987"/>
            <a:ext cx="4040187"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9"/>
              </a:buClr>
              <a:buFont typeface="Allerta"/>
              <a:buNone/>
              <a:defRPr sz="2400" b="1"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1"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1"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5pPr>
            <a:lvl6pPr marL="2286000" marR="0" lvl="5"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dirty="0"/>
          </a:p>
        </p:txBody>
      </p:sp>
      <p:sp>
        <p:nvSpPr>
          <p:cNvPr id="167" name="Shape 167"/>
          <p:cNvSpPr txBox="1">
            <a:spLocks noGrp="1"/>
          </p:cNvSpPr>
          <p:nvPr>
            <p:ph type="body" idx="2"/>
          </p:nvPr>
        </p:nvSpPr>
        <p:spPr>
          <a:xfrm>
            <a:off x="457200" y="2190750"/>
            <a:ext cx="4040187" cy="3951285"/>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168" name="Shape 168"/>
          <p:cNvSpPr txBox="1">
            <a:spLocks noGrp="1"/>
          </p:cNvSpPr>
          <p:nvPr>
            <p:ph type="body" idx="3"/>
          </p:nvPr>
        </p:nvSpPr>
        <p:spPr>
          <a:xfrm>
            <a:off x="4645025" y="1550987"/>
            <a:ext cx="4041772"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9"/>
              </a:buClr>
              <a:buFont typeface="Allerta"/>
              <a:buNone/>
              <a:defRPr sz="2400" b="1"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1"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1"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5pPr>
            <a:lvl6pPr marL="2286000" marR="0" lvl="5"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dirty="0"/>
          </a:p>
        </p:txBody>
      </p:sp>
      <p:sp>
        <p:nvSpPr>
          <p:cNvPr id="169" name="Shape 169"/>
          <p:cNvSpPr txBox="1">
            <a:spLocks noGrp="1"/>
          </p:cNvSpPr>
          <p:nvPr>
            <p:ph type="body" idx="4"/>
          </p:nvPr>
        </p:nvSpPr>
        <p:spPr>
          <a:xfrm>
            <a:off x="4645025" y="2190750"/>
            <a:ext cx="4041772" cy="3951285"/>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170" name="Shape 17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71" name="Shape 17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dirty="0">
                <a:solidFill>
                  <a:srgbClr val="FFFFFF"/>
                </a:solidFill>
                <a:latin typeface="Calibri" panose="020F0502020204030204" pitchFamily="34" charset="0"/>
                <a:ea typeface="Allerta"/>
                <a:cs typeface="Allerta"/>
                <a:sym typeface="Allerta"/>
              </a:rPr>
              <a:t>PAGE </a:t>
            </a:r>
            <a:fld id="{00000000-1234-1234-1234-123412341234}" type="slidenum">
              <a:rPr lang="en-US" sz="1000" b="0" i="0" u="none" strike="noStrike" cap="none">
                <a:solidFill>
                  <a:srgbClr val="FFFFFF"/>
                </a:solidFill>
                <a:latin typeface="Calibri" panose="020F0502020204030204" pitchFamily="34" charset="0"/>
                <a:ea typeface="Allerta"/>
                <a:cs typeface="Allerta"/>
                <a:sym typeface="Allerta"/>
              </a:rPr>
              <a:t>‹#›</a:t>
            </a:fld>
            <a:r>
              <a:rPr lang="en-US" sz="1000" b="0" i="0" u="none" strike="noStrike" cap="none" dirty="0">
                <a:solidFill>
                  <a:srgbClr val="FFFFFF"/>
                </a:solidFill>
                <a:latin typeface="Calibri" panose="020F0502020204030204" pitchFamily="34" charset="0"/>
                <a:ea typeface="Allerta"/>
                <a:cs typeface="Allerta"/>
                <a:sym typeface="Allerta"/>
              </a:rPr>
              <a:t> </a:t>
            </a:r>
          </a:p>
        </p:txBody>
      </p:sp>
      <p:pic>
        <p:nvPicPr>
          <p:cNvPr id="172" name="Shape 17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73" name="Shape 17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74"/>
        <p:cNvGrpSpPr/>
        <p:nvPr/>
      </p:nvGrpSpPr>
      <p:grpSpPr>
        <a:xfrm>
          <a:off x="0" y="0"/>
          <a:ext cx="0" cy="0"/>
          <a:chOff x="0" y="0"/>
          <a:chExt cx="0" cy="0"/>
        </a:xfrm>
      </p:grpSpPr>
      <p:sp>
        <p:nvSpPr>
          <p:cNvPr id="175" name="Shape 175"/>
          <p:cNvSpPr>
            <a:spLocks noGrp="1"/>
          </p:cNvSpPr>
          <p:nvPr>
            <p:ph type="pic" idx="2"/>
          </p:nvPr>
        </p:nvSpPr>
        <p:spPr>
          <a:xfrm>
            <a:off x="4578350" y="1600200"/>
            <a:ext cx="4108450" cy="4525959"/>
          </a:xfrm>
          <a:prstGeom prst="rect">
            <a:avLst/>
          </a:prstGeom>
          <a:noFill/>
          <a:ln>
            <a:noFill/>
          </a:ln>
        </p:spPr>
        <p:txBody>
          <a:bodyPr lIns="91425" tIns="91425" rIns="91425" bIns="91425" anchor="ctr" anchorCtr="0"/>
          <a:lstStyle>
            <a:lvl1pPr lvl="0">
              <a:spcBef>
                <a:spcPts val="0"/>
              </a:spcBef>
              <a:buNone/>
              <a:defRPr>
                <a:latin typeface="Calibri" panose="020F0502020204030204" pitchFamily="34" charset="0"/>
              </a:defRPr>
            </a:lvl1pPr>
          </a:lstStyle>
          <a:p>
            <a:endParaRPr dirty="0"/>
          </a:p>
        </p:txBody>
      </p:sp>
      <p:sp>
        <p:nvSpPr>
          <p:cNvPr id="176" name="Shape 17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
        <p:nvSpPr>
          <p:cNvPr id="177" name="Shape 177"/>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78" name="Shape 178"/>
          <p:cNvSpPr txBox="1">
            <a:spLocks noGrp="1"/>
          </p:cNvSpPr>
          <p:nvPr>
            <p:ph type="body" idx="3"/>
          </p:nvPr>
        </p:nvSpPr>
        <p:spPr>
          <a:xfrm>
            <a:off x="4578350" y="5646676"/>
            <a:ext cx="4108450"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llerta"/>
              <a:buNone/>
              <a:defRPr sz="1600" b="0" i="0" u="none" strike="noStrike" cap="none">
                <a:solidFill>
                  <a:schemeClr val="dk1"/>
                </a:solidFill>
                <a:latin typeface="Calibri" panose="020F0502020204030204" pitchFamily="34" charset="0"/>
                <a:ea typeface="Allerta"/>
                <a:cs typeface="Calibri" panose="020F0502020204030204" pitchFamily="34" charset="0"/>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79" name="Shape 179"/>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80" name="Shape 18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dirty="0">
                <a:solidFill>
                  <a:srgbClr val="FFFFFF"/>
                </a:solidFill>
                <a:latin typeface="Calibri" panose="020F0502020204030204" pitchFamily="34" charset="0"/>
                <a:ea typeface="Allerta"/>
                <a:cs typeface="Allerta"/>
                <a:sym typeface="Allerta"/>
              </a:rPr>
              <a:t>PAGE </a:t>
            </a:r>
            <a:fld id="{00000000-1234-1234-1234-123412341234}" type="slidenum">
              <a:rPr lang="en-US" sz="1000" b="0" i="0" u="none" strike="noStrike" cap="none">
                <a:solidFill>
                  <a:srgbClr val="FFFFFF"/>
                </a:solidFill>
                <a:latin typeface="Calibri" panose="020F0502020204030204" pitchFamily="34" charset="0"/>
                <a:ea typeface="Allerta"/>
                <a:cs typeface="Allerta"/>
                <a:sym typeface="Allerta"/>
              </a:rPr>
              <a:t>‹#›</a:t>
            </a:fld>
            <a:r>
              <a:rPr lang="en-US" sz="1000" b="0" i="0" u="none" strike="noStrike" cap="none" dirty="0">
                <a:solidFill>
                  <a:srgbClr val="FFFFFF"/>
                </a:solidFill>
                <a:latin typeface="Calibri" panose="020F0502020204030204" pitchFamily="34" charset="0"/>
                <a:ea typeface="Allerta"/>
                <a:cs typeface="Allerta"/>
                <a:sym typeface="Allerta"/>
              </a:rPr>
              <a:t> </a:t>
            </a:r>
          </a:p>
        </p:txBody>
      </p:sp>
      <p:pic>
        <p:nvPicPr>
          <p:cNvPr id="181" name="Shape 18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82" name="Shape 18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83"/>
        <p:cNvGrpSpPr/>
        <p:nvPr/>
      </p:nvGrpSpPr>
      <p:grpSpPr>
        <a:xfrm>
          <a:off x="0" y="0"/>
          <a:ext cx="0" cy="0"/>
          <a:chOff x="0" y="0"/>
          <a:chExt cx="0" cy="0"/>
        </a:xfrm>
      </p:grpSpPr>
      <p:sp>
        <p:nvSpPr>
          <p:cNvPr id="184" name="Shape 184"/>
          <p:cNvSpPr>
            <a:spLocks noGrp="1"/>
          </p:cNvSpPr>
          <p:nvPr>
            <p:ph type="pic" idx="2"/>
          </p:nvPr>
        </p:nvSpPr>
        <p:spPr>
          <a:xfrm>
            <a:off x="4578350" y="3892046"/>
            <a:ext cx="4108450" cy="2234115"/>
          </a:xfrm>
          <a:prstGeom prst="rect">
            <a:avLst/>
          </a:prstGeom>
          <a:noFill/>
          <a:ln>
            <a:noFill/>
          </a:ln>
        </p:spPr>
        <p:txBody>
          <a:bodyPr lIns="91425" tIns="91425" rIns="91425" bIns="91425" anchor="ctr" anchorCtr="0"/>
          <a:lstStyle>
            <a:lvl1pPr lvl="0">
              <a:spcBef>
                <a:spcPts val="0"/>
              </a:spcBef>
              <a:buNone/>
              <a:defRPr>
                <a:latin typeface="Calibri" panose="020F0502020204030204" pitchFamily="34" charset="0"/>
              </a:defRPr>
            </a:lvl1pPr>
          </a:lstStyle>
          <a:p>
            <a:endParaRPr dirty="0"/>
          </a:p>
        </p:txBody>
      </p:sp>
      <p:sp>
        <p:nvSpPr>
          <p:cNvPr id="185" name="Shape 185"/>
          <p:cNvSpPr>
            <a:spLocks noGrp="1"/>
          </p:cNvSpPr>
          <p:nvPr>
            <p:ph type="pic" idx="3"/>
          </p:nvPr>
        </p:nvSpPr>
        <p:spPr>
          <a:xfrm>
            <a:off x="4578350" y="1600200"/>
            <a:ext cx="4108450" cy="2234115"/>
          </a:xfrm>
          <a:prstGeom prst="rect">
            <a:avLst/>
          </a:prstGeom>
          <a:noFill/>
          <a:ln>
            <a:noFill/>
          </a:ln>
        </p:spPr>
        <p:txBody>
          <a:bodyPr lIns="91425" tIns="91425" rIns="91425" bIns="91425" anchor="ctr" anchorCtr="0"/>
          <a:lstStyle>
            <a:lvl1pPr lvl="0">
              <a:spcBef>
                <a:spcPts val="0"/>
              </a:spcBef>
              <a:buNone/>
              <a:defRPr>
                <a:latin typeface="Calibri" panose="020F0502020204030204" pitchFamily="34" charset="0"/>
              </a:defRPr>
            </a:lvl1pPr>
          </a:lstStyle>
          <a:p>
            <a:endParaRPr dirty="0"/>
          </a:p>
        </p:txBody>
      </p:sp>
      <p:sp>
        <p:nvSpPr>
          <p:cNvPr id="186" name="Shape 1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
        <p:nvSpPr>
          <p:cNvPr id="187" name="Shape 187"/>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88" name="Shape 188"/>
          <p:cNvSpPr txBox="1">
            <a:spLocks noGrp="1"/>
          </p:cNvSpPr>
          <p:nvPr>
            <p:ph type="body" idx="4"/>
          </p:nvPr>
        </p:nvSpPr>
        <p:spPr>
          <a:xfrm>
            <a:off x="4578350" y="5646676"/>
            <a:ext cx="4108450"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89" name="Shape 189"/>
          <p:cNvSpPr txBox="1">
            <a:spLocks noGrp="1"/>
          </p:cNvSpPr>
          <p:nvPr>
            <p:ph type="body" idx="5"/>
          </p:nvPr>
        </p:nvSpPr>
        <p:spPr>
          <a:xfrm>
            <a:off x="4578350" y="3354830"/>
            <a:ext cx="4108450"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90" name="Shape 19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91" name="Shape 19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dirty="0">
                <a:solidFill>
                  <a:srgbClr val="FFFFFF"/>
                </a:solidFill>
                <a:latin typeface="Calibri" panose="020F0502020204030204" pitchFamily="34" charset="0"/>
                <a:ea typeface="Allerta"/>
                <a:cs typeface="Allerta"/>
                <a:sym typeface="Allerta"/>
              </a:rPr>
              <a:t>PAGE </a:t>
            </a:r>
            <a:fld id="{00000000-1234-1234-1234-123412341234}" type="slidenum">
              <a:rPr lang="en-US" sz="1000" b="0" i="0" u="none" strike="noStrike" cap="none">
                <a:solidFill>
                  <a:srgbClr val="FFFFFF"/>
                </a:solidFill>
                <a:latin typeface="Calibri" panose="020F0502020204030204" pitchFamily="34" charset="0"/>
                <a:ea typeface="Allerta"/>
                <a:cs typeface="Allerta"/>
                <a:sym typeface="Allerta"/>
              </a:rPr>
              <a:t>‹#›</a:t>
            </a:fld>
            <a:r>
              <a:rPr lang="en-US" sz="1000" b="0" i="0" u="none" strike="noStrike" cap="none" dirty="0">
                <a:solidFill>
                  <a:srgbClr val="FFFFFF"/>
                </a:solidFill>
                <a:latin typeface="Calibri" panose="020F0502020204030204" pitchFamily="34" charset="0"/>
                <a:ea typeface="Allerta"/>
                <a:cs typeface="Allerta"/>
                <a:sym typeface="Allerta"/>
              </a:rPr>
              <a:t> </a:t>
            </a:r>
          </a:p>
        </p:txBody>
      </p:sp>
      <p:pic>
        <p:nvPicPr>
          <p:cNvPr id="192" name="Shape 19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93" name="Shape 19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wo Images">
    <p:spTree>
      <p:nvGrpSpPr>
        <p:cNvPr id="1" name="Shape 194"/>
        <p:cNvGrpSpPr/>
        <p:nvPr/>
      </p:nvGrpSpPr>
      <p:grpSpPr>
        <a:xfrm>
          <a:off x="0" y="0"/>
          <a:ext cx="0" cy="0"/>
          <a:chOff x="0" y="0"/>
          <a:chExt cx="0" cy="0"/>
        </a:xfrm>
      </p:grpSpPr>
      <p:sp>
        <p:nvSpPr>
          <p:cNvPr id="195" name="Shape 195"/>
          <p:cNvSpPr>
            <a:spLocks noGrp="1"/>
          </p:cNvSpPr>
          <p:nvPr>
            <p:ph type="pic" idx="2"/>
          </p:nvPr>
        </p:nvSpPr>
        <p:spPr>
          <a:xfrm>
            <a:off x="4616450" y="1600200"/>
            <a:ext cx="4070350" cy="4525963"/>
          </a:xfrm>
          <a:prstGeom prst="rect">
            <a:avLst/>
          </a:prstGeom>
          <a:noFill/>
          <a:ln>
            <a:noFill/>
          </a:ln>
        </p:spPr>
        <p:txBody>
          <a:bodyPr lIns="91425" tIns="91425" rIns="91425" bIns="91425" anchor="ctr" anchorCtr="0"/>
          <a:lstStyle>
            <a:lvl1pPr lvl="0">
              <a:spcBef>
                <a:spcPts val="0"/>
              </a:spcBef>
              <a:buNone/>
              <a:defRPr>
                <a:latin typeface="Calibri" panose="020F0502020204030204" pitchFamily="34" charset="0"/>
              </a:defRPr>
            </a:lvl1pPr>
          </a:lstStyle>
          <a:p>
            <a:endParaRPr dirty="0"/>
          </a:p>
        </p:txBody>
      </p:sp>
      <p:sp>
        <p:nvSpPr>
          <p:cNvPr id="196" name="Shape 19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
        <p:nvSpPr>
          <p:cNvPr id="197" name="Shape 197"/>
          <p:cNvSpPr txBox="1">
            <a:spLocks noGrp="1"/>
          </p:cNvSpPr>
          <p:nvPr>
            <p:ph type="body" idx="1"/>
          </p:nvPr>
        </p:nvSpPr>
        <p:spPr>
          <a:xfrm>
            <a:off x="4616450" y="5646676"/>
            <a:ext cx="4070350"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98" name="Shape 198"/>
          <p:cNvSpPr>
            <a:spLocks noGrp="1"/>
          </p:cNvSpPr>
          <p:nvPr>
            <p:ph type="pic" idx="3"/>
          </p:nvPr>
        </p:nvSpPr>
        <p:spPr>
          <a:xfrm>
            <a:off x="457199" y="1600200"/>
            <a:ext cx="4073524" cy="4525963"/>
          </a:xfrm>
          <a:prstGeom prst="rect">
            <a:avLst/>
          </a:prstGeom>
          <a:noFill/>
          <a:ln>
            <a:noFill/>
          </a:ln>
        </p:spPr>
        <p:txBody>
          <a:bodyPr lIns="91425" tIns="91425" rIns="91425" bIns="91425" anchor="ctr" anchorCtr="0"/>
          <a:lstStyle>
            <a:lvl1pPr lvl="0">
              <a:spcBef>
                <a:spcPts val="0"/>
              </a:spcBef>
              <a:buNone/>
              <a:defRPr>
                <a:latin typeface="Calibri" panose="020F0502020204030204" pitchFamily="34" charset="0"/>
              </a:defRPr>
            </a:lvl1pPr>
          </a:lstStyle>
          <a:p>
            <a:endParaRPr dirty="0"/>
          </a:p>
        </p:txBody>
      </p:sp>
      <p:sp>
        <p:nvSpPr>
          <p:cNvPr id="199" name="Shape 199"/>
          <p:cNvSpPr txBox="1">
            <a:spLocks noGrp="1"/>
          </p:cNvSpPr>
          <p:nvPr>
            <p:ph type="body" idx="4"/>
          </p:nvPr>
        </p:nvSpPr>
        <p:spPr>
          <a:xfrm>
            <a:off x="457197" y="5646676"/>
            <a:ext cx="4073524"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00" name="Shape 20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01" name="Shape 20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dirty="0">
                <a:solidFill>
                  <a:srgbClr val="FFFFFF"/>
                </a:solidFill>
                <a:latin typeface="Calibri" panose="020F0502020204030204" pitchFamily="34" charset="0"/>
                <a:ea typeface="Allerta"/>
                <a:cs typeface="Allerta"/>
                <a:sym typeface="Allerta"/>
              </a:rPr>
              <a:t>PAGE </a:t>
            </a:r>
            <a:fld id="{00000000-1234-1234-1234-123412341234}" type="slidenum">
              <a:rPr lang="en-US" sz="1000" b="0" i="0" u="none" strike="noStrike" cap="none">
                <a:solidFill>
                  <a:srgbClr val="FFFFFF"/>
                </a:solidFill>
                <a:latin typeface="Calibri" panose="020F0502020204030204" pitchFamily="34" charset="0"/>
                <a:ea typeface="Allerta"/>
                <a:cs typeface="Allerta"/>
                <a:sym typeface="Allerta"/>
              </a:rPr>
              <a:t>‹#›</a:t>
            </a:fld>
            <a:r>
              <a:rPr lang="en-US" sz="1000" b="0" i="0" u="none" strike="noStrike" cap="none" dirty="0">
                <a:solidFill>
                  <a:srgbClr val="FFFFFF"/>
                </a:solidFill>
                <a:latin typeface="Calibri" panose="020F0502020204030204" pitchFamily="34" charset="0"/>
                <a:ea typeface="Allerta"/>
                <a:cs typeface="Allerta"/>
                <a:sym typeface="Allerta"/>
              </a:rPr>
              <a:t> </a:t>
            </a:r>
          </a:p>
        </p:txBody>
      </p:sp>
      <p:pic>
        <p:nvPicPr>
          <p:cNvPr id="202" name="Shape 20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03" name="Shape 20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Four Images">
    <p:spTree>
      <p:nvGrpSpPr>
        <p:cNvPr id="1" name="Shape 204"/>
        <p:cNvGrpSpPr/>
        <p:nvPr/>
      </p:nvGrpSpPr>
      <p:grpSpPr>
        <a:xfrm>
          <a:off x="0" y="0"/>
          <a:ext cx="0" cy="0"/>
          <a:chOff x="0" y="0"/>
          <a:chExt cx="0" cy="0"/>
        </a:xfrm>
      </p:grpSpPr>
      <p:sp>
        <p:nvSpPr>
          <p:cNvPr id="205" name="Shape 205"/>
          <p:cNvSpPr>
            <a:spLocks noGrp="1"/>
          </p:cNvSpPr>
          <p:nvPr>
            <p:ph type="pic" idx="2"/>
          </p:nvPr>
        </p:nvSpPr>
        <p:spPr>
          <a:xfrm>
            <a:off x="4616450" y="3892046"/>
            <a:ext cx="4070350" cy="2234117"/>
          </a:xfrm>
          <a:prstGeom prst="rect">
            <a:avLst/>
          </a:prstGeom>
          <a:noFill/>
          <a:ln>
            <a:noFill/>
          </a:ln>
        </p:spPr>
        <p:txBody>
          <a:bodyPr lIns="91425" tIns="91425" rIns="91425" bIns="91425" anchor="ctr" anchorCtr="0"/>
          <a:lstStyle>
            <a:lvl1pPr lvl="0">
              <a:spcBef>
                <a:spcPts val="0"/>
              </a:spcBef>
              <a:buNone/>
              <a:defRPr>
                <a:latin typeface="Calibri" panose="020F0502020204030204" pitchFamily="34" charset="0"/>
              </a:defRPr>
            </a:lvl1pPr>
          </a:lstStyle>
          <a:p>
            <a:endParaRPr dirty="0"/>
          </a:p>
        </p:txBody>
      </p:sp>
      <p:sp>
        <p:nvSpPr>
          <p:cNvPr id="206" name="Shape 206"/>
          <p:cNvSpPr>
            <a:spLocks noGrp="1"/>
          </p:cNvSpPr>
          <p:nvPr>
            <p:ph type="pic" idx="3"/>
          </p:nvPr>
        </p:nvSpPr>
        <p:spPr>
          <a:xfrm>
            <a:off x="4616450" y="1600200"/>
            <a:ext cx="4070350" cy="2234117"/>
          </a:xfrm>
          <a:prstGeom prst="rect">
            <a:avLst/>
          </a:prstGeom>
          <a:noFill/>
          <a:ln>
            <a:noFill/>
          </a:ln>
        </p:spPr>
        <p:txBody>
          <a:bodyPr lIns="91425" tIns="91425" rIns="91425" bIns="91425" anchor="ctr" anchorCtr="0"/>
          <a:lstStyle>
            <a:lvl1pPr lvl="0">
              <a:spcBef>
                <a:spcPts val="0"/>
              </a:spcBef>
              <a:buNone/>
              <a:defRPr>
                <a:latin typeface="Calibri" panose="020F0502020204030204" pitchFamily="34" charset="0"/>
              </a:defRPr>
            </a:lvl1pPr>
          </a:lstStyle>
          <a:p>
            <a:endParaRPr dirty="0"/>
          </a:p>
        </p:txBody>
      </p:sp>
      <p:sp>
        <p:nvSpPr>
          <p:cNvPr id="207" name="Shape 207"/>
          <p:cNvSpPr>
            <a:spLocks noGrp="1"/>
          </p:cNvSpPr>
          <p:nvPr>
            <p:ph type="pic" idx="4"/>
          </p:nvPr>
        </p:nvSpPr>
        <p:spPr>
          <a:xfrm>
            <a:off x="457197" y="1600200"/>
            <a:ext cx="4070350" cy="2234117"/>
          </a:xfrm>
          <a:prstGeom prst="rect">
            <a:avLst/>
          </a:prstGeom>
          <a:noFill/>
          <a:ln>
            <a:noFill/>
          </a:ln>
        </p:spPr>
        <p:txBody>
          <a:bodyPr lIns="91425" tIns="91425" rIns="91425" bIns="91425" anchor="ctr" anchorCtr="0"/>
          <a:lstStyle>
            <a:lvl1pPr lvl="0">
              <a:spcBef>
                <a:spcPts val="0"/>
              </a:spcBef>
              <a:buNone/>
              <a:defRPr>
                <a:latin typeface="Calibri" panose="020F0502020204030204" pitchFamily="34" charset="0"/>
              </a:defRPr>
            </a:lvl1pPr>
          </a:lstStyle>
          <a:p>
            <a:endParaRPr dirty="0"/>
          </a:p>
        </p:txBody>
      </p:sp>
      <p:sp>
        <p:nvSpPr>
          <p:cNvPr id="208" name="Shape 208"/>
          <p:cNvSpPr>
            <a:spLocks noGrp="1"/>
          </p:cNvSpPr>
          <p:nvPr>
            <p:ph type="pic" idx="5"/>
          </p:nvPr>
        </p:nvSpPr>
        <p:spPr>
          <a:xfrm>
            <a:off x="460372" y="3892046"/>
            <a:ext cx="4070350" cy="2234117"/>
          </a:xfrm>
          <a:prstGeom prst="rect">
            <a:avLst/>
          </a:prstGeom>
          <a:noFill/>
          <a:ln>
            <a:noFill/>
          </a:ln>
        </p:spPr>
        <p:txBody>
          <a:bodyPr lIns="91425" tIns="91425" rIns="91425" bIns="91425" anchor="ctr" anchorCtr="0"/>
          <a:lstStyle>
            <a:lvl1pPr lvl="0">
              <a:spcBef>
                <a:spcPts val="0"/>
              </a:spcBef>
              <a:buNone/>
              <a:defRPr>
                <a:latin typeface="Calibri" panose="020F0502020204030204" pitchFamily="34" charset="0"/>
              </a:defRPr>
            </a:lvl1pPr>
          </a:lstStyle>
          <a:p>
            <a:endParaRPr dirty="0"/>
          </a:p>
        </p:txBody>
      </p:sp>
      <p:sp>
        <p:nvSpPr>
          <p:cNvPr id="209" name="Shape 20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
        <p:nvSpPr>
          <p:cNvPr id="210" name="Shape 210"/>
          <p:cNvSpPr txBox="1">
            <a:spLocks noGrp="1"/>
          </p:cNvSpPr>
          <p:nvPr>
            <p:ph type="body" idx="1"/>
          </p:nvPr>
        </p:nvSpPr>
        <p:spPr>
          <a:xfrm>
            <a:off x="4616450" y="5646676"/>
            <a:ext cx="4070350"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11" name="Shape 211"/>
          <p:cNvSpPr txBox="1">
            <a:spLocks noGrp="1"/>
          </p:cNvSpPr>
          <p:nvPr>
            <p:ph type="body" idx="6"/>
          </p:nvPr>
        </p:nvSpPr>
        <p:spPr>
          <a:xfrm>
            <a:off x="457197" y="5646676"/>
            <a:ext cx="4073524"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12" name="Shape 212"/>
          <p:cNvSpPr txBox="1">
            <a:spLocks noGrp="1"/>
          </p:cNvSpPr>
          <p:nvPr>
            <p:ph type="body" idx="7"/>
          </p:nvPr>
        </p:nvSpPr>
        <p:spPr>
          <a:xfrm>
            <a:off x="4616450" y="3354830"/>
            <a:ext cx="4070350"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13" name="Shape 213"/>
          <p:cNvSpPr txBox="1">
            <a:spLocks noGrp="1"/>
          </p:cNvSpPr>
          <p:nvPr>
            <p:ph type="body" idx="8"/>
          </p:nvPr>
        </p:nvSpPr>
        <p:spPr>
          <a:xfrm>
            <a:off x="454022" y="3354830"/>
            <a:ext cx="4073524"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Calibri" panose="020F0502020204030204" pitchFamily="34" charset="0"/>
                <a:ea typeface="Allerta"/>
                <a:cs typeface="Calibri" panose="020F0502020204030204" pitchFamily="34" charset="0"/>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14" name="Shape 214"/>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15" name="Shape 215"/>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dirty="0">
                <a:solidFill>
                  <a:srgbClr val="FFFFFF"/>
                </a:solidFill>
                <a:latin typeface="Calibri" panose="020F0502020204030204" pitchFamily="34" charset="0"/>
                <a:ea typeface="Allerta"/>
                <a:cs typeface="Allerta"/>
                <a:sym typeface="Allerta"/>
              </a:rPr>
              <a:t>PAGE </a:t>
            </a:r>
            <a:fld id="{00000000-1234-1234-1234-123412341234}" type="slidenum">
              <a:rPr lang="en-US" sz="1000" b="0" i="0" u="none" strike="noStrike" cap="none">
                <a:solidFill>
                  <a:srgbClr val="FFFFFF"/>
                </a:solidFill>
                <a:latin typeface="Calibri" panose="020F0502020204030204" pitchFamily="34" charset="0"/>
                <a:ea typeface="Allerta"/>
                <a:cs typeface="Allerta"/>
                <a:sym typeface="Allerta"/>
              </a:rPr>
              <a:t>‹#›</a:t>
            </a:fld>
            <a:r>
              <a:rPr lang="en-US" sz="1000" b="0" i="0" u="none" strike="noStrike" cap="none" dirty="0">
                <a:solidFill>
                  <a:srgbClr val="FFFFFF"/>
                </a:solidFill>
                <a:latin typeface="Calibri" panose="020F0502020204030204" pitchFamily="34" charset="0"/>
                <a:ea typeface="Allerta"/>
                <a:cs typeface="Allerta"/>
                <a:sym typeface="Allerta"/>
              </a:rPr>
              <a:t> </a:t>
            </a:r>
          </a:p>
        </p:txBody>
      </p:sp>
      <p:pic>
        <p:nvPicPr>
          <p:cNvPr id="216" name="Shape 216"/>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17" name="Shape 217"/>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26"/>
        <p:cNvGrpSpPr/>
        <p:nvPr/>
      </p:nvGrpSpPr>
      <p:grpSpPr>
        <a:xfrm>
          <a:off x="0" y="0"/>
          <a:ext cx="0" cy="0"/>
          <a:chOff x="0" y="0"/>
          <a:chExt cx="0" cy="0"/>
        </a:xfrm>
      </p:grpSpPr>
      <p:sp>
        <p:nvSpPr>
          <p:cNvPr id="27" name="Shape 27"/>
          <p:cNvSpPr/>
          <p:nvPr/>
        </p:nvSpPr>
        <p:spPr>
          <a:xfrm>
            <a:off x="0" y="0"/>
            <a:ext cx="9144000" cy="6858000"/>
          </a:xfrm>
          <a:prstGeom prst="rect">
            <a:avLst/>
          </a:prstGeom>
          <a:solidFill>
            <a:srgbClr val="2B965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 name="Shape 28"/>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29" name="Shape 29"/>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30" name="Shape 30"/>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31" name="Shape 31"/>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32" name="Shape 32"/>
          <p:cNvSpPr txBox="1">
            <a:spLocks noGrp="1"/>
          </p:cNvSpPr>
          <p:nvPr>
            <p:ph type="title"/>
          </p:nvPr>
        </p:nvSpPr>
        <p:spPr>
          <a:xfrm>
            <a:off x="216565" y="2829675"/>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End Slide">
    <p:spTree>
      <p:nvGrpSpPr>
        <p:cNvPr id="1" name="Shape 33"/>
        <p:cNvGrpSpPr/>
        <p:nvPr/>
      </p:nvGrpSpPr>
      <p:grpSpPr>
        <a:xfrm>
          <a:off x="0" y="0"/>
          <a:ext cx="0" cy="0"/>
          <a:chOff x="0" y="0"/>
          <a:chExt cx="0" cy="0"/>
        </a:xfrm>
      </p:grpSpPr>
      <p:pic>
        <p:nvPicPr>
          <p:cNvPr id="34" name="Shape 3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5" name="Shape 35"/>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36" name="Shape 36"/>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37" name="Shape 37"/>
          <p:cNvSpPr txBox="1"/>
          <p:nvPr/>
        </p:nvSpPr>
        <p:spPr>
          <a:xfrm>
            <a:off x="216565" y="2852946"/>
            <a:ext cx="8620551" cy="876843"/>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rgbClr val="23593E"/>
              </a:solidFill>
              <a:latin typeface="Calibri" panose="020F0502020204030204" pitchFamily="34" charset="0"/>
              <a:ea typeface="Allerta"/>
              <a:cs typeface="Allerta"/>
              <a:sym typeface="Allerta"/>
            </a:endParaRPr>
          </a:p>
        </p:txBody>
      </p:sp>
      <p:pic>
        <p:nvPicPr>
          <p:cNvPr id="38" name="Shape 38"/>
          <p:cNvPicPr preferRelativeResize="0"/>
          <p:nvPr/>
        </p:nvPicPr>
        <p:blipFill rotWithShape="1">
          <a:blip r:embed="rId3">
            <a:alphaModFix/>
          </a:blip>
          <a:srcRect/>
          <a:stretch/>
        </p:blipFill>
        <p:spPr>
          <a:xfrm>
            <a:off x="219317" y="225993"/>
            <a:ext cx="1640437" cy="808048"/>
          </a:xfrm>
          <a:prstGeom prst="rect">
            <a:avLst/>
          </a:prstGeom>
          <a:noFill/>
          <a:ln>
            <a:noFill/>
          </a:ln>
        </p:spPr>
      </p:pic>
      <p:sp>
        <p:nvSpPr>
          <p:cNvPr id="39" name="Shape 39"/>
          <p:cNvSpPr txBox="1">
            <a:spLocks noGrp="1"/>
          </p:cNvSpPr>
          <p:nvPr>
            <p:ph type="title"/>
          </p:nvPr>
        </p:nvSpPr>
        <p:spPr>
          <a:xfrm>
            <a:off x="219317" y="2852946"/>
            <a:ext cx="8617800" cy="876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2">
            <a:alphaModFix/>
          </a:blip>
          <a:srcRect/>
          <a:stretch/>
        </p:blipFill>
        <p:spPr>
          <a:xfrm>
            <a:off x="0" y="1874134"/>
            <a:ext cx="9144000" cy="3131363"/>
          </a:xfrm>
          <a:prstGeom prst="rect">
            <a:avLst/>
          </a:prstGeom>
          <a:noFill/>
          <a:ln>
            <a:noFill/>
          </a:ln>
        </p:spPr>
      </p:pic>
      <p:sp>
        <p:nvSpPr>
          <p:cNvPr id="42" name="Shape 42"/>
          <p:cNvSpPr txBox="1">
            <a:spLocks noGrp="1"/>
          </p:cNvSpPr>
          <p:nvPr>
            <p:ph type="ctrTitle"/>
          </p:nvPr>
        </p:nvSpPr>
        <p:spPr>
          <a:xfrm>
            <a:off x="3507950" y="2362433"/>
            <a:ext cx="5497218"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
        <p:nvSpPr>
          <p:cNvPr id="43" name="Shape 43"/>
          <p:cNvSpPr txBox="1">
            <a:spLocks noGrp="1"/>
          </p:cNvSpPr>
          <p:nvPr>
            <p:ph type="subTitle" idx="1"/>
          </p:nvPr>
        </p:nvSpPr>
        <p:spPr>
          <a:xfrm>
            <a:off x="3507948" y="3835562"/>
            <a:ext cx="5497218"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Calibri" panose="020F0502020204030204" pitchFamily="34" charset="0"/>
                <a:ea typeface="Allerta"/>
                <a:cs typeface="Calibri" panose="020F0502020204030204" pitchFamily="34" charset="0"/>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44" name="Shape 44"/>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5" name="Shape 45"/>
          <p:cNvSpPr>
            <a:spLocks noGrp="1"/>
          </p:cNvSpPr>
          <p:nvPr>
            <p:ph type="pic" idx="2"/>
          </p:nvPr>
        </p:nvSpPr>
        <p:spPr>
          <a:xfrm>
            <a:off x="0" y="1857374"/>
            <a:ext cx="3349624" cy="3159126"/>
          </a:xfrm>
          <a:prstGeom prst="rect">
            <a:avLst/>
          </a:prstGeom>
          <a:noFill/>
          <a:ln>
            <a:noFill/>
          </a:ln>
        </p:spPr>
        <p:txBody>
          <a:bodyPr lIns="91425" tIns="91425" rIns="91425" bIns="91425" anchor="ctr" anchorCtr="0"/>
          <a:lstStyle>
            <a:lvl1pPr lvl="0">
              <a:spcBef>
                <a:spcPts val="0"/>
              </a:spcBef>
              <a:buNone/>
              <a:defRPr>
                <a:latin typeface="Calibri" panose="020F0502020204030204" pitchFamily="34" charset="0"/>
              </a:defRPr>
            </a:lvl1pPr>
          </a:lstStyle>
          <a:p>
            <a:endParaRPr dirty="0"/>
          </a:p>
        </p:txBody>
      </p:sp>
      <p:pic>
        <p:nvPicPr>
          <p:cNvPr id="46" name="Shape 46"/>
          <p:cNvPicPr preferRelativeResize="0"/>
          <p:nvPr/>
        </p:nvPicPr>
        <p:blipFill rotWithShape="1">
          <a:blip r:embed="rId3">
            <a:alphaModFix/>
          </a:blip>
          <a:srcRect/>
          <a:stretch/>
        </p:blipFill>
        <p:spPr>
          <a:xfrm>
            <a:off x="219317" y="225993"/>
            <a:ext cx="1640437" cy="808048"/>
          </a:xfrm>
          <a:prstGeom prst="rect">
            <a:avLst/>
          </a:prstGeom>
          <a:noFill/>
          <a:ln>
            <a:noFill/>
          </a:ln>
        </p:spPr>
      </p:pic>
      <p:pic>
        <p:nvPicPr>
          <p:cNvPr id="47" name="Shape 47"/>
          <p:cNvPicPr preferRelativeResize="0"/>
          <p:nvPr/>
        </p:nvPicPr>
        <p:blipFill rotWithShape="1">
          <a:blip r:embed="rId4">
            <a:alphaModFix/>
          </a:blip>
          <a:srcRect/>
          <a:stretch/>
        </p:blipFill>
        <p:spPr>
          <a:xfrm>
            <a:off x="5353921" y="283558"/>
            <a:ext cx="3651247" cy="75048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48"/>
        <p:cNvGrpSpPr/>
        <p:nvPr/>
      </p:nvGrpSpPr>
      <p:grpSpPr>
        <a:xfrm>
          <a:off x="0" y="0"/>
          <a:ext cx="0" cy="0"/>
          <a:chOff x="0" y="0"/>
          <a:chExt cx="0" cy="0"/>
        </a:xfrm>
      </p:grpSpPr>
      <p:pic>
        <p:nvPicPr>
          <p:cNvPr id="49" name="Shape 49"/>
          <p:cNvPicPr preferRelativeResize="0"/>
          <p:nvPr/>
        </p:nvPicPr>
        <p:blipFill rotWithShape="1">
          <a:blip r:embed="rId2">
            <a:alphaModFix/>
          </a:blip>
          <a:srcRect/>
          <a:stretch/>
        </p:blipFill>
        <p:spPr>
          <a:xfrm>
            <a:off x="0" y="1874134"/>
            <a:ext cx="9144000" cy="3131363"/>
          </a:xfrm>
          <a:prstGeom prst="rect">
            <a:avLst/>
          </a:prstGeom>
          <a:noFill/>
          <a:ln>
            <a:noFill/>
          </a:ln>
        </p:spPr>
      </p:pic>
      <p:pic>
        <p:nvPicPr>
          <p:cNvPr id="50" name="Shape 50"/>
          <p:cNvPicPr preferRelativeResize="0"/>
          <p:nvPr/>
        </p:nvPicPr>
        <p:blipFill rotWithShape="1">
          <a:blip r:embed="rId3">
            <a:alphaModFix/>
          </a:blip>
          <a:srcRect/>
          <a:stretch/>
        </p:blipFill>
        <p:spPr>
          <a:xfrm>
            <a:off x="219317" y="225993"/>
            <a:ext cx="1640437" cy="808048"/>
          </a:xfrm>
          <a:prstGeom prst="rect">
            <a:avLst/>
          </a:prstGeom>
          <a:noFill/>
          <a:ln>
            <a:noFill/>
          </a:ln>
        </p:spPr>
      </p:pic>
      <p:sp>
        <p:nvSpPr>
          <p:cNvPr id="51" name="Shape 51"/>
          <p:cNvSpPr txBox="1">
            <a:spLocks noGrp="1"/>
          </p:cNvSpPr>
          <p:nvPr>
            <p:ph type="ctrTitle"/>
          </p:nvPr>
        </p:nvSpPr>
        <p:spPr>
          <a:xfrm>
            <a:off x="219317"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
        <p:nvSpPr>
          <p:cNvPr id="52" name="Shape 52"/>
          <p:cNvSpPr txBox="1">
            <a:spLocks noGrp="1"/>
          </p:cNvSpPr>
          <p:nvPr>
            <p:ph type="subTitle" idx="1"/>
          </p:nvPr>
        </p:nvSpPr>
        <p:spPr>
          <a:xfrm>
            <a:off x="219314"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Calibri" panose="020F0502020204030204" pitchFamily="34" charset="0"/>
                <a:ea typeface="Allerta"/>
                <a:cs typeface="Calibri" panose="020F0502020204030204" pitchFamily="34" charset="0"/>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pic>
        <p:nvPicPr>
          <p:cNvPr id="53" name="Shape 53"/>
          <p:cNvPicPr preferRelativeResize="0"/>
          <p:nvPr/>
        </p:nvPicPr>
        <p:blipFill rotWithShape="1">
          <a:blip r:embed="rId4">
            <a:alphaModFix/>
          </a:blip>
          <a:srcRect/>
          <a:stretch/>
        </p:blipFill>
        <p:spPr>
          <a:xfrm>
            <a:off x="172081" y="6518032"/>
            <a:ext cx="1862714" cy="150564"/>
          </a:xfrm>
          <a:prstGeom prst="rect">
            <a:avLst/>
          </a:prstGeom>
          <a:noFill/>
          <a:ln>
            <a:noFill/>
          </a:ln>
        </p:spPr>
      </p:pic>
      <p:sp>
        <p:nvSpPr>
          <p:cNvPr id="54" name="Shape 54"/>
          <p:cNvSpPr/>
          <p:nvPr/>
        </p:nvSpPr>
        <p:spPr>
          <a:xfrm>
            <a:off x="0" y="173760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55"/>
        <p:cNvGrpSpPr/>
        <p:nvPr/>
      </p:nvGrpSpPr>
      <p:grpSpPr>
        <a:xfrm>
          <a:off x="0" y="0"/>
          <a:ext cx="0" cy="0"/>
          <a:chOff x="0" y="0"/>
          <a:chExt cx="0" cy="0"/>
        </a:xfrm>
      </p:grpSpPr>
      <p:pic>
        <p:nvPicPr>
          <p:cNvPr id="56" name="Shape 56"/>
          <p:cNvPicPr preferRelativeResize="0"/>
          <p:nvPr/>
        </p:nvPicPr>
        <p:blipFill rotWithShape="1">
          <a:blip r:embed="rId2">
            <a:alphaModFix/>
          </a:blip>
          <a:srcRect/>
          <a:stretch/>
        </p:blipFill>
        <p:spPr>
          <a:xfrm>
            <a:off x="0" y="1874134"/>
            <a:ext cx="9144000" cy="3131363"/>
          </a:xfrm>
          <a:prstGeom prst="rect">
            <a:avLst/>
          </a:prstGeom>
          <a:noFill/>
          <a:ln>
            <a:noFill/>
          </a:ln>
        </p:spPr>
      </p:pic>
      <p:pic>
        <p:nvPicPr>
          <p:cNvPr id="57" name="Shape 57"/>
          <p:cNvPicPr preferRelativeResize="0"/>
          <p:nvPr/>
        </p:nvPicPr>
        <p:blipFill rotWithShape="1">
          <a:blip r:embed="rId3">
            <a:alphaModFix/>
          </a:blip>
          <a:srcRect/>
          <a:stretch/>
        </p:blipFill>
        <p:spPr>
          <a:xfrm>
            <a:off x="219317" y="225993"/>
            <a:ext cx="1640437" cy="808048"/>
          </a:xfrm>
          <a:prstGeom prst="rect">
            <a:avLst/>
          </a:prstGeom>
          <a:noFill/>
          <a:ln>
            <a:noFill/>
          </a:ln>
        </p:spPr>
      </p:pic>
      <p:sp>
        <p:nvSpPr>
          <p:cNvPr id="58" name="Shape 58"/>
          <p:cNvSpPr txBox="1">
            <a:spLocks noGrp="1"/>
          </p:cNvSpPr>
          <p:nvPr>
            <p:ph type="ctrTitle"/>
          </p:nvPr>
        </p:nvSpPr>
        <p:spPr>
          <a:xfrm>
            <a:off x="219317"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
        <p:nvSpPr>
          <p:cNvPr id="59" name="Shape 59"/>
          <p:cNvSpPr txBox="1">
            <a:spLocks noGrp="1"/>
          </p:cNvSpPr>
          <p:nvPr>
            <p:ph type="subTitle" idx="1"/>
          </p:nvPr>
        </p:nvSpPr>
        <p:spPr>
          <a:xfrm>
            <a:off x="219314"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Calibri" panose="020F0502020204030204" pitchFamily="34" charset="0"/>
                <a:ea typeface="Allerta"/>
                <a:cs typeface="Calibri" panose="020F0502020204030204" pitchFamily="34" charset="0"/>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pic>
        <p:nvPicPr>
          <p:cNvPr id="60" name="Shape 60"/>
          <p:cNvPicPr preferRelativeResize="0"/>
          <p:nvPr/>
        </p:nvPicPr>
        <p:blipFill rotWithShape="1">
          <a:blip r:embed="rId4">
            <a:alphaModFix/>
          </a:blip>
          <a:srcRect/>
          <a:stretch/>
        </p:blipFill>
        <p:spPr>
          <a:xfrm>
            <a:off x="172081" y="6518032"/>
            <a:ext cx="1862714" cy="150564"/>
          </a:xfrm>
          <a:prstGeom prst="rect">
            <a:avLst/>
          </a:prstGeom>
          <a:noFill/>
          <a:ln>
            <a:noFill/>
          </a:ln>
        </p:spPr>
      </p:pic>
      <p:sp>
        <p:nvSpPr>
          <p:cNvPr id="61" name="Shape 61"/>
          <p:cNvSpPr/>
          <p:nvPr/>
        </p:nvSpPr>
        <p:spPr>
          <a:xfrm>
            <a:off x="0" y="173760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2" name="Shape 62"/>
          <p:cNvSpPr>
            <a:spLocks noGrp="1"/>
          </p:cNvSpPr>
          <p:nvPr>
            <p:ph type="pic" idx="2"/>
          </p:nvPr>
        </p:nvSpPr>
        <p:spPr>
          <a:xfrm>
            <a:off x="7117557" y="225425"/>
            <a:ext cx="1650999" cy="808037"/>
          </a:xfrm>
          <a:prstGeom prst="rect">
            <a:avLst/>
          </a:prstGeom>
          <a:noFill/>
          <a:ln>
            <a:noFill/>
          </a:ln>
        </p:spPr>
        <p:txBody>
          <a:bodyPr lIns="91425" tIns="91425" rIns="91425" bIns="91425" anchor="ctr" anchorCtr="0"/>
          <a:lstStyle>
            <a:lvl1pPr lvl="0">
              <a:spcBef>
                <a:spcPts val="0"/>
              </a:spcBef>
              <a:buNone/>
              <a:defRPr>
                <a:latin typeface="Calibri" panose="020F0502020204030204" pitchFamily="34" charset="0"/>
              </a:defRPr>
            </a:lvl1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63"/>
        <p:cNvGrpSpPr/>
        <p:nvPr/>
      </p:nvGrpSpPr>
      <p:grpSpPr>
        <a:xfrm>
          <a:off x="0" y="0"/>
          <a:ext cx="0" cy="0"/>
          <a:chOff x="0" y="0"/>
          <a:chExt cx="0" cy="0"/>
        </a:xfrm>
      </p:grpSpPr>
      <p:pic>
        <p:nvPicPr>
          <p:cNvPr id="64" name="Shape 64"/>
          <p:cNvPicPr preferRelativeResize="0"/>
          <p:nvPr/>
        </p:nvPicPr>
        <p:blipFill rotWithShape="1">
          <a:blip r:embed="rId2">
            <a:alphaModFix/>
          </a:blip>
          <a:srcRect/>
          <a:stretch/>
        </p:blipFill>
        <p:spPr>
          <a:xfrm>
            <a:off x="0" y="0"/>
            <a:ext cx="9144000" cy="4922873"/>
          </a:xfrm>
          <a:prstGeom prst="rect">
            <a:avLst/>
          </a:prstGeom>
          <a:noFill/>
          <a:ln>
            <a:noFill/>
          </a:ln>
        </p:spPr>
      </p:pic>
      <p:pic>
        <p:nvPicPr>
          <p:cNvPr id="65" name="Shape 65"/>
          <p:cNvPicPr preferRelativeResize="0"/>
          <p:nvPr/>
        </p:nvPicPr>
        <p:blipFill rotWithShape="1">
          <a:blip r:embed="rId3">
            <a:alphaModFix/>
          </a:blip>
          <a:srcRect/>
          <a:stretch/>
        </p:blipFill>
        <p:spPr>
          <a:xfrm>
            <a:off x="0" y="4861542"/>
            <a:ext cx="9144000" cy="1996457"/>
          </a:xfrm>
          <a:prstGeom prst="rect">
            <a:avLst/>
          </a:prstGeom>
          <a:noFill/>
          <a:ln>
            <a:noFill/>
          </a:ln>
        </p:spPr>
      </p:pic>
      <p:sp>
        <p:nvSpPr>
          <p:cNvPr id="66" name="Shape 66"/>
          <p:cNvSpPr txBox="1">
            <a:spLocks noGrp="1"/>
          </p:cNvSpPr>
          <p:nvPr>
            <p:ph type="ctrTitle"/>
          </p:nvPr>
        </p:nvSpPr>
        <p:spPr>
          <a:xfrm>
            <a:off x="237695" y="4861542"/>
            <a:ext cx="8684052" cy="942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2800" b="0" i="0" u="none" strike="noStrike" cap="none">
                <a:solidFill>
                  <a:srgbClr val="FFFFFF"/>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
        <p:nvSpPr>
          <p:cNvPr id="67" name="Shape 67"/>
          <p:cNvSpPr txBox="1">
            <a:spLocks noGrp="1"/>
          </p:cNvSpPr>
          <p:nvPr>
            <p:ph type="subTitle" idx="1"/>
          </p:nvPr>
        </p:nvSpPr>
        <p:spPr>
          <a:xfrm>
            <a:off x="237695" y="5804044"/>
            <a:ext cx="5497218"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chemeClr val="lt1"/>
              </a:buClr>
              <a:buFont typeface="Arial"/>
              <a:buNone/>
              <a:defRPr sz="2400" b="0" i="0" u="none" strike="noStrike" cap="none">
                <a:solidFill>
                  <a:schemeClr val="lt1"/>
                </a:solidFill>
                <a:latin typeface="Calibri" panose="020F0502020204030204" pitchFamily="34" charset="0"/>
                <a:ea typeface="Allerta"/>
                <a:cs typeface="Calibri" panose="020F0502020204030204" pitchFamily="34" charset="0"/>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pic>
        <p:nvPicPr>
          <p:cNvPr id="68" name="Shape 68"/>
          <p:cNvPicPr preferRelativeResize="0"/>
          <p:nvPr/>
        </p:nvPicPr>
        <p:blipFill rotWithShape="1">
          <a:blip r:embed="rId4">
            <a:alphaModFix/>
          </a:blip>
          <a:srcRect/>
          <a:stretch/>
        </p:blipFill>
        <p:spPr>
          <a:xfrm>
            <a:off x="0" y="329608"/>
            <a:ext cx="3651247" cy="75048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69"/>
        <p:cNvGrpSpPr/>
        <p:nvPr/>
      </p:nvGrpSpPr>
      <p:grpSpPr>
        <a:xfrm>
          <a:off x="0" y="0"/>
          <a:ext cx="0" cy="0"/>
          <a:chOff x="0" y="0"/>
          <a:chExt cx="0" cy="0"/>
        </a:xfrm>
      </p:grpSpPr>
      <p:sp>
        <p:nvSpPr>
          <p:cNvPr id="70" name="Shape 7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1" name="Shape 7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dirty="0">
                <a:solidFill>
                  <a:srgbClr val="FFFFFF"/>
                </a:solidFill>
                <a:latin typeface="Calibri" panose="020F0502020204030204" pitchFamily="34" charset="0"/>
                <a:ea typeface="Allerta"/>
                <a:cs typeface="Allerta"/>
                <a:sym typeface="Allerta"/>
              </a:rPr>
              <a:t>PAGE </a:t>
            </a:r>
            <a:fld id="{00000000-1234-1234-1234-123412341234}" type="slidenum">
              <a:rPr lang="en-US" sz="1000" b="0" i="0" u="none" strike="noStrike" cap="none">
                <a:solidFill>
                  <a:srgbClr val="FFFFFF"/>
                </a:solidFill>
                <a:latin typeface="Calibri" panose="020F0502020204030204" pitchFamily="34" charset="0"/>
                <a:ea typeface="Allerta"/>
                <a:cs typeface="Allerta"/>
                <a:sym typeface="Allerta"/>
              </a:rPr>
              <a:t>‹#›</a:t>
            </a:fld>
            <a:r>
              <a:rPr lang="en-US" sz="1000" b="0" i="0" u="none" strike="noStrike" cap="none" dirty="0">
                <a:solidFill>
                  <a:srgbClr val="FFFFFF"/>
                </a:solidFill>
                <a:latin typeface="Calibri" panose="020F0502020204030204" pitchFamily="34" charset="0"/>
                <a:ea typeface="Allerta"/>
                <a:cs typeface="Allerta"/>
                <a:sym typeface="Allerta"/>
              </a:rPr>
              <a:t> </a:t>
            </a:r>
          </a:p>
        </p:txBody>
      </p:sp>
      <p:sp>
        <p:nvSpPr>
          <p:cNvPr id="72" name="Shape 72"/>
          <p:cNvSpPr txBox="1">
            <a:spLocks noGrp="1"/>
          </p:cNvSpPr>
          <p:nvPr>
            <p:ph type="title"/>
          </p:nvPr>
        </p:nvSpPr>
        <p:spPr>
          <a:xfrm>
            <a:off x="214312" y="2914650"/>
            <a:ext cx="367506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
        <p:nvSpPr>
          <p:cNvPr id="73" name="Shape 73"/>
          <p:cNvSpPr txBox="1">
            <a:spLocks noGrp="1"/>
          </p:cNvSpPr>
          <p:nvPr>
            <p:ph type="body" idx="1"/>
          </p:nvPr>
        </p:nvSpPr>
        <p:spPr>
          <a:xfrm>
            <a:off x="4624612" y="1858449"/>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4" name="Shape 74"/>
          <p:cNvSpPr txBox="1">
            <a:spLocks noGrp="1"/>
          </p:cNvSpPr>
          <p:nvPr>
            <p:ph type="body" idx="2"/>
          </p:nvPr>
        </p:nvSpPr>
        <p:spPr>
          <a:xfrm>
            <a:off x="7209514" y="1858449"/>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5" name="Shape 75"/>
          <p:cNvSpPr txBox="1">
            <a:spLocks noGrp="1"/>
          </p:cNvSpPr>
          <p:nvPr>
            <p:ph type="body" idx="3"/>
          </p:nvPr>
        </p:nvSpPr>
        <p:spPr>
          <a:xfrm>
            <a:off x="4624612" y="2400625"/>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6" name="Shape 76"/>
          <p:cNvSpPr txBox="1">
            <a:spLocks noGrp="1"/>
          </p:cNvSpPr>
          <p:nvPr>
            <p:ph type="body" idx="4"/>
          </p:nvPr>
        </p:nvSpPr>
        <p:spPr>
          <a:xfrm>
            <a:off x="7209514" y="2400625"/>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7" name="Shape 77"/>
          <p:cNvSpPr txBox="1">
            <a:spLocks noGrp="1"/>
          </p:cNvSpPr>
          <p:nvPr>
            <p:ph type="body" idx="5"/>
          </p:nvPr>
        </p:nvSpPr>
        <p:spPr>
          <a:xfrm>
            <a:off x="4624612" y="2955016"/>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8" name="Shape 78"/>
          <p:cNvSpPr txBox="1">
            <a:spLocks noGrp="1"/>
          </p:cNvSpPr>
          <p:nvPr>
            <p:ph type="body" idx="6"/>
          </p:nvPr>
        </p:nvSpPr>
        <p:spPr>
          <a:xfrm>
            <a:off x="7209514" y="2955016"/>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9" name="Shape 79"/>
          <p:cNvSpPr txBox="1">
            <a:spLocks noGrp="1"/>
          </p:cNvSpPr>
          <p:nvPr>
            <p:ph type="body" idx="7"/>
          </p:nvPr>
        </p:nvSpPr>
        <p:spPr>
          <a:xfrm>
            <a:off x="4624612" y="3509407"/>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0" name="Shape 80"/>
          <p:cNvSpPr txBox="1">
            <a:spLocks noGrp="1"/>
          </p:cNvSpPr>
          <p:nvPr>
            <p:ph type="body" idx="8"/>
          </p:nvPr>
        </p:nvSpPr>
        <p:spPr>
          <a:xfrm>
            <a:off x="7209514" y="3509407"/>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1" name="Shape 81"/>
          <p:cNvSpPr txBox="1">
            <a:spLocks noGrp="1"/>
          </p:cNvSpPr>
          <p:nvPr>
            <p:ph type="body" idx="9"/>
          </p:nvPr>
        </p:nvSpPr>
        <p:spPr>
          <a:xfrm>
            <a:off x="4624612" y="4063798"/>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2" name="Shape 82"/>
          <p:cNvSpPr txBox="1">
            <a:spLocks noGrp="1"/>
          </p:cNvSpPr>
          <p:nvPr>
            <p:ph type="body" idx="13"/>
          </p:nvPr>
        </p:nvSpPr>
        <p:spPr>
          <a:xfrm>
            <a:off x="7209514" y="4063798"/>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3" name="Shape 83"/>
          <p:cNvSpPr txBox="1">
            <a:spLocks noGrp="1"/>
          </p:cNvSpPr>
          <p:nvPr>
            <p:ph type="body" idx="14"/>
          </p:nvPr>
        </p:nvSpPr>
        <p:spPr>
          <a:xfrm>
            <a:off x="4624612" y="4618185"/>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4" name="Shape 84"/>
          <p:cNvSpPr txBox="1">
            <a:spLocks noGrp="1"/>
          </p:cNvSpPr>
          <p:nvPr>
            <p:ph type="body" idx="15"/>
          </p:nvPr>
        </p:nvSpPr>
        <p:spPr>
          <a:xfrm>
            <a:off x="7209514" y="4618185"/>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Calibri" panose="020F0502020204030204" pitchFamily="34" charset="0"/>
                <a:ea typeface="Allerta"/>
                <a:cs typeface="Calibri" panose="020F0502020204030204" pitchFamily="34" charset="0"/>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85" name="Shape 85"/>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86" name="Shape 86"/>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95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achievethecore.org" TargetMode="External"/><Relationship Id="rId5" Type="http://schemas.openxmlformats.org/officeDocument/2006/relationships/hyperlink" Target="http://www.tfaforms.com/362186" TargetMode="External"/><Relationship Id="rId4" Type="http://schemas.openxmlformats.org/officeDocument/2006/relationships/hyperlink" Target="mailto:jfunderburk@studentsachieven.ne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achievethecore.org/page/2732/understand-how-ccss-aligned-assessment-is-different" TargetMode="External"/><Relationship Id="rId3" Type="http://schemas.openxmlformats.org/officeDocument/2006/relationships/hyperlink" Target="http://achievethecore.org/category/415/ela-literacy-assessments" TargetMode="External"/><Relationship Id="rId7" Type="http://schemas.openxmlformats.org/officeDocument/2006/relationships/hyperlink" Target="http://achievethecore.org/page/2722/understand-how-ccss-aligned-assessment-is-differen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achievethecore.org/page/1818/assessment-quality-criteria-checklists" TargetMode="External"/><Relationship Id="rId5" Type="http://schemas.openxmlformats.org/officeDocument/2006/relationships/hyperlink" Target="http://achievethecore.org/page/1825/assessment-evaluation-tool" TargetMode="External"/><Relationship Id="rId4" Type="http://schemas.openxmlformats.org/officeDocument/2006/relationships/hyperlink" Target="http://achievethecore.org/category/1020/mathematics-assessment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practice.smarterbalanced.org/studen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parcc.pearson.com/practice-test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bit.ly/1EYfuM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ccsso.org/Documents/2014/CCSSO%20Criteria%20for%20High%20Quality%20Assessments%2003242014.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p:nvPr/>
        </p:nvSpPr>
        <p:spPr>
          <a:xfrm>
            <a:off x="-2518771" y="5036553"/>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224" name="Shape 224"/>
          <p:cNvSpPr txBox="1">
            <a:spLocks noGrp="1"/>
          </p:cNvSpPr>
          <p:nvPr>
            <p:ph type="ctrTitle"/>
          </p:nvPr>
        </p:nvSpPr>
        <p:spPr>
          <a:xfrm>
            <a:off x="219317" y="2362433"/>
            <a:ext cx="8785850" cy="14700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Allerta"/>
              <a:buNone/>
            </a:pPr>
            <a:r>
              <a:rPr lang="en-US" dirty="0"/>
              <a:t>Preparing for High-Quality Assessments</a:t>
            </a:r>
          </a:p>
        </p:txBody>
      </p:sp>
      <p:sp>
        <p:nvSpPr>
          <p:cNvPr id="225" name="Shape 225"/>
          <p:cNvSpPr txBox="1">
            <a:spLocks noGrp="1"/>
          </p:cNvSpPr>
          <p:nvPr>
            <p:ph type="subTitle" idx="1"/>
          </p:nvPr>
        </p:nvSpPr>
        <p:spPr>
          <a:xfrm>
            <a:off x="219314" y="3835562"/>
            <a:ext cx="8785851" cy="792405"/>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24593B"/>
              </a:buClr>
              <a:buSzPct val="25000"/>
              <a:buFont typeface="Arial"/>
              <a:buNone/>
            </a:pPr>
            <a:r>
              <a:rPr lang="en-US" sz="1500" b="0" i="0" u="none" strike="noStrike" cap="none" dirty="0">
                <a:solidFill>
                  <a:srgbClr val="24593B"/>
                </a:solidFill>
                <a:cs typeface="Allerta"/>
                <a:sym typeface="Allerta"/>
              </a:rPr>
              <a:t>Core Advocate Webinar</a:t>
            </a:r>
          </a:p>
          <a:p>
            <a:pPr marL="0" marR="0" lvl="0" indent="0" algn="l" rtl="0">
              <a:lnSpc>
                <a:spcPct val="80000"/>
              </a:lnSpc>
              <a:spcBef>
                <a:spcPts val="300"/>
              </a:spcBef>
              <a:spcAft>
                <a:spcPts val="0"/>
              </a:spcAft>
              <a:buClr>
                <a:srgbClr val="24593B"/>
              </a:buClr>
              <a:buSzPct val="25000"/>
              <a:buFont typeface="Arial"/>
              <a:buNone/>
            </a:pPr>
            <a:r>
              <a:rPr lang="en-US" sz="1500" dirty="0"/>
              <a:t>April 19, 2016</a:t>
            </a:r>
          </a:p>
          <a:p>
            <a:pPr marL="0" marR="0" lvl="0" indent="0" algn="l" rtl="0">
              <a:lnSpc>
                <a:spcPct val="80000"/>
              </a:lnSpc>
              <a:spcBef>
                <a:spcPts val="300"/>
              </a:spcBef>
              <a:spcAft>
                <a:spcPts val="0"/>
              </a:spcAft>
              <a:buClr>
                <a:srgbClr val="24593B"/>
              </a:buClr>
              <a:buSzPct val="25000"/>
              <a:buFont typeface="Arial"/>
              <a:buNone/>
            </a:pPr>
            <a:r>
              <a:rPr lang="en-US" sz="1500" b="0" i="0" u="none" strike="noStrike" cap="none" dirty="0">
                <a:solidFill>
                  <a:srgbClr val="24593B"/>
                </a:solidFill>
                <a:cs typeface="Allerta"/>
                <a:sym typeface="Allerta"/>
              </a:rPr>
              <a:t>7:00 – 8:00 EDT</a:t>
            </a:r>
          </a:p>
        </p:txBody>
      </p:sp>
      <p:sp>
        <p:nvSpPr>
          <p:cNvPr id="226" name="Shape 226"/>
          <p:cNvSpPr txBox="1"/>
          <p:nvPr/>
        </p:nvSpPr>
        <p:spPr>
          <a:xfrm>
            <a:off x="5359400" y="3683162"/>
            <a:ext cx="3784600" cy="120032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Calibri"/>
                <a:ea typeface="Calibri"/>
                <a:cs typeface="Calibri"/>
                <a:sym typeface="Calibri"/>
              </a:rPr>
              <a:t>The webinar will begin shortly.  You may wish to download the handouts (check the tab on your webinar control panel) while you wait.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The Literacy Shifts</a:t>
            </a:r>
          </a:p>
        </p:txBody>
      </p:sp>
      <p:sp>
        <p:nvSpPr>
          <p:cNvPr id="296" name="Shape 296"/>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228600" rtl="0">
              <a:spcBef>
                <a:spcPts val="0"/>
              </a:spcBef>
              <a:buAutoNum type="arabicPeriod"/>
            </a:pPr>
            <a:r>
              <a:rPr lang="en-US" dirty="0"/>
              <a:t>Regular practice with </a:t>
            </a:r>
            <a:r>
              <a:rPr lang="en-US" b="1" dirty="0"/>
              <a:t>complex text </a:t>
            </a:r>
            <a:r>
              <a:rPr lang="en-US" dirty="0"/>
              <a:t>and its academic language.</a:t>
            </a:r>
          </a:p>
          <a:p>
            <a:pPr marL="457200" lvl="0" indent="-228600" rtl="0">
              <a:spcBef>
                <a:spcPts val="0"/>
              </a:spcBef>
              <a:buAutoNum type="arabicPeriod"/>
            </a:pPr>
            <a:r>
              <a:rPr lang="en-US" dirty="0"/>
              <a:t>Reading, writing, and speaking grounded in </a:t>
            </a:r>
            <a:r>
              <a:rPr lang="en-US" b="1" dirty="0"/>
              <a:t>evidence from text</a:t>
            </a:r>
            <a:r>
              <a:rPr lang="en-US" dirty="0"/>
              <a:t>, both literary and informational.</a:t>
            </a:r>
          </a:p>
          <a:p>
            <a:pPr marL="457200" lvl="0" indent="-228600">
              <a:spcBef>
                <a:spcPts val="0"/>
              </a:spcBef>
              <a:buAutoNum type="arabicPeriod"/>
            </a:pPr>
            <a:r>
              <a:rPr lang="en-US" b="1" dirty="0"/>
              <a:t>Building knowledge </a:t>
            </a:r>
            <a:r>
              <a:rPr lang="en-US" dirty="0"/>
              <a:t>through </a:t>
            </a:r>
            <a:r>
              <a:rPr lang="en-US" b="1" dirty="0"/>
              <a:t>content-rich</a:t>
            </a:r>
            <a:r>
              <a:rPr lang="en-US" dirty="0"/>
              <a:t> </a:t>
            </a:r>
            <a:r>
              <a:rPr lang="en-US" b="1" dirty="0"/>
              <a:t>nonfiction.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Where do you see the Shifts?</a:t>
            </a:r>
          </a:p>
        </p:txBody>
      </p:sp>
      <p:sp>
        <p:nvSpPr>
          <p:cNvPr id="303" name="Shape 303"/>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342900" lvl="0" indent="0">
              <a:spcBef>
                <a:spcPts val="0"/>
              </a:spcBef>
              <a:buNone/>
            </a:pPr>
            <a:r>
              <a:rPr lang="en-US" b="1" dirty="0"/>
              <a:t>Criterion B3: Requiring students to read closely and use evidence from texts:</a:t>
            </a:r>
            <a:r>
              <a:rPr lang="en-US" dirty="0"/>
              <a:t> </a:t>
            </a:r>
          </a:p>
          <a:p>
            <a:pPr lvl="0">
              <a:spcBef>
                <a:spcPts val="0"/>
              </a:spcBef>
              <a:buNone/>
            </a:pPr>
            <a:endParaRPr dirty="0"/>
          </a:p>
          <a:p>
            <a:pPr marL="342900" lvl="0" indent="0" rtl="0">
              <a:spcBef>
                <a:spcPts val="0"/>
              </a:spcBef>
              <a:buNone/>
            </a:pPr>
            <a:r>
              <a:rPr lang="en-US" dirty="0"/>
              <a:t>Reading assessments consist of test questions or tasks, as appropriate, that demand that students read carefully and deeply and use specific evidence from increasingly complex texts to obtain and defend correct responses.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dirty="0"/>
              <a:t>Where do you see the Shifts?</a:t>
            </a:r>
          </a:p>
        </p:txBody>
      </p:sp>
      <p:sp>
        <p:nvSpPr>
          <p:cNvPr id="310" name="Shape 310"/>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342900" lvl="0" indent="0" rtl="0">
              <a:spcBef>
                <a:spcPts val="0"/>
              </a:spcBef>
              <a:buNone/>
            </a:pPr>
            <a:r>
              <a:rPr lang="en-US" b="1" dirty="0"/>
              <a:t>Criterion B3: Requiring students to read closely and use evidence from texts:</a:t>
            </a:r>
            <a:r>
              <a:rPr lang="en-US" dirty="0"/>
              <a:t> </a:t>
            </a:r>
          </a:p>
          <a:p>
            <a:pPr lvl="0" rtl="0">
              <a:spcBef>
                <a:spcPts val="0"/>
              </a:spcBef>
              <a:buNone/>
            </a:pPr>
            <a:endParaRPr dirty="0"/>
          </a:p>
          <a:p>
            <a:pPr marL="342900" lvl="0" indent="0" rtl="0">
              <a:spcBef>
                <a:spcPts val="0"/>
              </a:spcBef>
              <a:buNone/>
            </a:pPr>
            <a:r>
              <a:rPr lang="en-US" dirty="0"/>
              <a:t>Reading assessments consist of test questions or tasks, as appropriate, that demand that students read carefully and deeply and use specific evidence from </a:t>
            </a:r>
            <a:r>
              <a:rPr lang="en-US" dirty="0">
                <a:solidFill>
                  <a:schemeClr val="accent1"/>
                </a:solidFill>
              </a:rPr>
              <a:t>increasingly complex texts</a:t>
            </a:r>
            <a:r>
              <a:rPr lang="en-US" dirty="0"/>
              <a:t> to obtain and defend correct responses.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dirty="0"/>
              <a:t>Where do you see the Shifts?</a:t>
            </a:r>
          </a:p>
        </p:txBody>
      </p:sp>
      <p:sp>
        <p:nvSpPr>
          <p:cNvPr id="317" name="Shape 317"/>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342900" lvl="0" indent="0" rtl="0">
              <a:spcBef>
                <a:spcPts val="0"/>
              </a:spcBef>
              <a:buNone/>
            </a:pPr>
            <a:r>
              <a:rPr lang="en-US" b="1" dirty="0"/>
              <a:t>Criterion B3: Requiring students to read closely and use evidence from texts:</a:t>
            </a:r>
            <a:r>
              <a:rPr lang="en-US" dirty="0"/>
              <a:t> </a:t>
            </a:r>
          </a:p>
          <a:p>
            <a:pPr lvl="0" rtl="0">
              <a:spcBef>
                <a:spcPts val="0"/>
              </a:spcBef>
              <a:buNone/>
            </a:pPr>
            <a:endParaRPr dirty="0"/>
          </a:p>
          <a:p>
            <a:pPr marL="342900" lvl="0" indent="0" rtl="0">
              <a:spcBef>
                <a:spcPts val="0"/>
              </a:spcBef>
              <a:buNone/>
            </a:pPr>
            <a:r>
              <a:rPr lang="en-US" dirty="0"/>
              <a:t>Reading assessments consist of test questions or tasks, as appropriate, that demand that students read carefully and deeply and </a:t>
            </a:r>
            <a:r>
              <a:rPr lang="en-US" dirty="0">
                <a:solidFill>
                  <a:srgbClr val="23593E"/>
                </a:solidFill>
              </a:rPr>
              <a:t>use specific evidence </a:t>
            </a:r>
            <a:r>
              <a:rPr lang="en-US" dirty="0"/>
              <a:t>from </a:t>
            </a:r>
            <a:r>
              <a:rPr lang="en-US" dirty="0">
                <a:solidFill>
                  <a:schemeClr val="accent1"/>
                </a:solidFill>
              </a:rPr>
              <a:t>increasingly complex texts</a:t>
            </a:r>
            <a:r>
              <a:rPr lang="en-US" dirty="0"/>
              <a:t> to obtain and defend correct responses.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The Criteria and the Shifts</a:t>
            </a:r>
          </a:p>
        </p:txBody>
      </p:sp>
      <p:graphicFrame>
        <p:nvGraphicFramePr>
          <p:cNvPr id="324" name="Shape 324"/>
          <p:cNvGraphicFramePr/>
          <p:nvPr/>
        </p:nvGraphicFramePr>
        <p:xfrm>
          <a:off x="202550" y="1058125"/>
          <a:ext cx="8796575" cy="5393002"/>
        </p:xfrm>
        <a:graphic>
          <a:graphicData uri="http://schemas.openxmlformats.org/drawingml/2006/table">
            <a:tbl>
              <a:tblPr>
                <a:noFill/>
                <a:tableStyleId>{9B7E3D93-8E2F-4EB3-8D0E-6C1D4CE11DBA}</a:tableStyleId>
              </a:tblPr>
              <a:tblGrid>
                <a:gridCol w="1591350"/>
                <a:gridCol w="7205225"/>
              </a:tblGrid>
              <a:tr h="378050">
                <a:tc>
                  <a:txBody>
                    <a:bodyPr/>
                    <a:lstStyle/>
                    <a:p>
                      <a:pPr lvl="0">
                        <a:spcBef>
                          <a:spcPts val="0"/>
                        </a:spcBef>
                        <a:buNone/>
                      </a:pPr>
                      <a:r>
                        <a:rPr lang="en-US" dirty="0">
                          <a:latin typeface="Calibri" panose="020F0502020204030204" pitchFamily="34" charset="0"/>
                        </a:rPr>
                        <a:t>CCSSO Criterion</a:t>
                      </a:r>
                    </a:p>
                  </a:txBody>
                  <a:tcPr marL="91425" marR="91425" marT="91425" marB="91425"/>
                </a:tc>
                <a:tc>
                  <a:txBody>
                    <a:bodyPr/>
                    <a:lstStyle/>
                    <a:p>
                      <a:pPr lvl="0">
                        <a:spcBef>
                          <a:spcPts val="0"/>
                        </a:spcBef>
                        <a:buNone/>
                      </a:pPr>
                      <a:r>
                        <a:rPr lang="en-US" dirty="0">
                          <a:latin typeface="Calibri" panose="020F0502020204030204" pitchFamily="34" charset="0"/>
                        </a:rPr>
                        <a:t>Most Tightly Aligned Literacy Shift</a:t>
                      </a:r>
                    </a:p>
                  </a:txBody>
                  <a:tcPr marL="91425" marR="91425" marT="91425" marB="91425"/>
                </a:tc>
              </a:tr>
              <a:tr h="378050">
                <a:tc>
                  <a:txBody>
                    <a:bodyPr/>
                    <a:lstStyle/>
                    <a:p>
                      <a:pPr lvl="0">
                        <a:spcBef>
                          <a:spcPts val="0"/>
                        </a:spcBef>
                        <a:buNone/>
                      </a:pPr>
                      <a:r>
                        <a:rPr lang="en-US" dirty="0">
                          <a:latin typeface="Calibri" panose="020F0502020204030204" pitchFamily="34" charset="0"/>
                        </a:rPr>
                        <a:t>Criterion B.1</a:t>
                      </a:r>
                    </a:p>
                  </a:txBody>
                  <a:tcPr marL="91425" marR="91425" marT="91425" marB="91425"/>
                </a:tc>
                <a:tc>
                  <a:txBody>
                    <a:bodyPr/>
                    <a:lstStyle/>
                    <a:p>
                      <a:pPr lvl="0" rtl="0">
                        <a:lnSpc>
                          <a:spcPct val="115000"/>
                        </a:lnSpc>
                        <a:spcBef>
                          <a:spcPts val="0"/>
                        </a:spcBef>
                        <a:buNone/>
                      </a:pPr>
                      <a:r>
                        <a:rPr lang="en-US" sz="1800">
                          <a:solidFill>
                            <a:schemeClr val="dk1"/>
                          </a:solidFill>
                          <a:latin typeface="Calibri"/>
                          <a:ea typeface="Calibri"/>
                          <a:cs typeface="Calibri"/>
                          <a:sym typeface="Calibri"/>
                        </a:rPr>
                        <a:t>Shift 3 (ELA/Literacy should include both </a:t>
                      </a:r>
                      <a:r>
                        <a:rPr lang="en-US" sz="1800" b="1">
                          <a:solidFill>
                            <a:schemeClr val="dk1"/>
                          </a:solidFill>
                          <a:latin typeface="Calibri"/>
                          <a:ea typeface="Calibri"/>
                          <a:cs typeface="Calibri"/>
                          <a:sym typeface="Calibri"/>
                        </a:rPr>
                        <a:t>informational and literary texts</a:t>
                      </a:r>
                      <a:r>
                        <a:rPr lang="en-US" sz="1800">
                          <a:solidFill>
                            <a:schemeClr val="dk1"/>
                          </a:solidFill>
                          <a:latin typeface="Calibri"/>
                          <a:ea typeface="Calibri"/>
                          <a:cs typeface="Calibri"/>
                          <a:sym typeface="Calibri"/>
                        </a:rPr>
                        <a:t>, with an increased emphasis on informational texts as students progress through the grades) And remember, these Criteria are about </a:t>
                      </a:r>
                      <a:r>
                        <a:rPr lang="en-US" sz="1800" b="1">
                          <a:solidFill>
                            <a:schemeClr val="dk1"/>
                          </a:solidFill>
                          <a:latin typeface="Calibri"/>
                          <a:ea typeface="Calibri"/>
                          <a:cs typeface="Calibri"/>
                          <a:sym typeface="Calibri"/>
                        </a:rPr>
                        <a:t>high-quality</a:t>
                      </a:r>
                      <a:r>
                        <a:rPr lang="en-US" sz="1800">
                          <a:solidFill>
                            <a:schemeClr val="dk1"/>
                          </a:solidFill>
                          <a:latin typeface="Calibri"/>
                          <a:ea typeface="Calibri"/>
                          <a:cs typeface="Calibri"/>
                          <a:sym typeface="Calibri"/>
                        </a:rPr>
                        <a:t> so texts should be worthy of students’ attention.</a:t>
                      </a:r>
                    </a:p>
                  </a:txBody>
                  <a:tcPr marL="91425" marR="91425" marT="91425" marB="91425"/>
                </a:tc>
              </a:tr>
              <a:tr h="378050">
                <a:tc>
                  <a:txBody>
                    <a:bodyPr/>
                    <a:lstStyle/>
                    <a:p>
                      <a:pPr lvl="0" rtl="0">
                        <a:spcBef>
                          <a:spcPts val="0"/>
                        </a:spcBef>
                        <a:buNone/>
                      </a:pPr>
                      <a:r>
                        <a:rPr lang="en-US" dirty="0">
                          <a:latin typeface="Calibri" panose="020F0502020204030204" pitchFamily="34" charset="0"/>
                        </a:rPr>
                        <a:t>Criterion B.2</a:t>
                      </a:r>
                    </a:p>
                  </a:txBody>
                  <a:tcPr marL="91425" marR="91425" marT="91425" marB="91425"/>
                </a:tc>
                <a:tc>
                  <a:txBody>
                    <a:bodyPr/>
                    <a:lstStyle/>
                    <a:p>
                      <a:pPr lvl="0" rtl="0">
                        <a:lnSpc>
                          <a:spcPct val="115000"/>
                        </a:lnSpc>
                        <a:spcBef>
                          <a:spcPts val="0"/>
                        </a:spcBef>
                        <a:buNone/>
                      </a:pPr>
                      <a:r>
                        <a:rPr lang="en-US" sz="1800">
                          <a:solidFill>
                            <a:schemeClr val="dk1"/>
                          </a:solidFill>
                          <a:latin typeface="Calibri"/>
                          <a:ea typeface="Calibri"/>
                          <a:cs typeface="Calibri"/>
                          <a:sym typeface="Calibri"/>
                        </a:rPr>
                        <a:t>Shift 1 (</a:t>
                      </a:r>
                      <a:r>
                        <a:rPr lang="en-US" sz="1800" b="1">
                          <a:solidFill>
                            <a:schemeClr val="dk1"/>
                          </a:solidFill>
                          <a:latin typeface="Calibri"/>
                          <a:ea typeface="Calibri"/>
                          <a:cs typeface="Calibri"/>
                          <a:sym typeface="Calibri"/>
                        </a:rPr>
                        <a:t>complex text</a:t>
                      </a:r>
                      <a:r>
                        <a:rPr lang="en-US" sz="1800">
                          <a:solidFill>
                            <a:schemeClr val="dk1"/>
                          </a:solidFill>
                          <a:latin typeface="Calibri"/>
                          <a:ea typeface="Calibri"/>
                          <a:cs typeface="Calibri"/>
                          <a:sym typeface="Calibri"/>
                        </a:rPr>
                        <a:t>, as one cannot measure student achievement unless the texts are appropriate for the grade level)</a:t>
                      </a:r>
                    </a:p>
                  </a:txBody>
                  <a:tcPr marL="91425" marR="91425" marT="91425" marB="91425"/>
                </a:tc>
              </a:tr>
              <a:tr h="457175">
                <a:tc>
                  <a:txBody>
                    <a:bodyPr/>
                    <a:lstStyle/>
                    <a:p>
                      <a:pPr lvl="0" rtl="0">
                        <a:spcBef>
                          <a:spcPts val="0"/>
                        </a:spcBef>
                        <a:buNone/>
                      </a:pPr>
                      <a:r>
                        <a:rPr lang="en-US" dirty="0">
                          <a:latin typeface="Calibri" panose="020F0502020204030204" pitchFamily="34" charset="0"/>
                        </a:rPr>
                        <a:t>Criterion B.3</a:t>
                      </a:r>
                    </a:p>
                  </a:txBody>
                  <a:tcPr marL="91425" marR="91425" marT="91425" marB="91425"/>
                </a:tc>
                <a:tc>
                  <a:txBody>
                    <a:bodyPr/>
                    <a:lstStyle/>
                    <a:p>
                      <a:pPr lvl="0" rtl="0">
                        <a:lnSpc>
                          <a:spcPct val="115000"/>
                        </a:lnSpc>
                        <a:spcBef>
                          <a:spcPts val="0"/>
                        </a:spcBef>
                        <a:buNone/>
                      </a:pPr>
                      <a:r>
                        <a:rPr lang="en-US" sz="1800">
                          <a:solidFill>
                            <a:schemeClr val="dk1"/>
                          </a:solidFill>
                          <a:latin typeface="Calibri"/>
                          <a:ea typeface="Calibri"/>
                          <a:cs typeface="Calibri"/>
                          <a:sym typeface="Calibri"/>
                        </a:rPr>
                        <a:t>Shift 2 (Reading, writing and speaking grounded in </a:t>
                      </a:r>
                      <a:r>
                        <a:rPr lang="en-US" sz="1800" b="1">
                          <a:solidFill>
                            <a:schemeClr val="dk1"/>
                          </a:solidFill>
                          <a:latin typeface="Calibri"/>
                          <a:ea typeface="Calibri"/>
                          <a:cs typeface="Calibri"/>
                          <a:sym typeface="Calibri"/>
                        </a:rPr>
                        <a:t>evidence from text</a:t>
                      </a:r>
                      <a:r>
                        <a:rPr lang="en-US" sz="1800">
                          <a:solidFill>
                            <a:schemeClr val="dk1"/>
                          </a:solidFill>
                          <a:latin typeface="Calibri"/>
                          <a:ea typeface="Calibri"/>
                          <a:cs typeface="Calibri"/>
                          <a:sym typeface="Calibri"/>
                        </a:rPr>
                        <a:t>, both literary and informational)</a:t>
                      </a:r>
                    </a:p>
                  </a:txBody>
                  <a:tcPr marL="91425" marR="91425" marT="91425" marB="91425"/>
                </a:tc>
              </a:tr>
              <a:tr h="457175">
                <a:tc>
                  <a:txBody>
                    <a:bodyPr/>
                    <a:lstStyle/>
                    <a:p>
                      <a:pPr lvl="0" rtl="0">
                        <a:spcBef>
                          <a:spcPts val="0"/>
                        </a:spcBef>
                        <a:buNone/>
                      </a:pPr>
                      <a:r>
                        <a:rPr lang="en-US" dirty="0">
                          <a:latin typeface="Calibri" panose="020F0502020204030204" pitchFamily="34" charset="0"/>
                        </a:rPr>
                        <a:t>Criterion B.4</a:t>
                      </a:r>
                    </a:p>
                  </a:txBody>
                  <a:tcPr marL="91425" marR="91425" marT="91425" marB="91425"/>
                </a:tc>
                <a:tc>
                  <a:txBody>
                    <a:bodyPr/>
                    <a:lstStyle/>
                    <a:p>
                      <a:pPr lvl="0" rtl="0">
                        <a:lnSpc>
                          <a:spcPct val="115000"/>
                        </a:lnSpc>
                        <a:spcBef>
                          <a:spcPts val="0"/>
                        </a:spcBef>
                        <a:buNone/>
                      </a:pPr>
                      <a:r>
                        <a:rPr lang="en-US" sz="1800">
                          <a:solidFill>
                            <a:schemeClr val="dk1"/>
                          </a:solidFill>
                          <a:latin typeface="Calibri"/>
                          <a:ea typeface="Calibri"/>
                          <a:cs typeface="Calibri"/>
                          <a:sym typeface="Calibri"/>
                        </a:rPr>
                        <a:t>Shifts 1, 2, and 3  </a:t>
                      </a:r>
                      <a:r>
                        <a:rPr lang="en-US" sz="1800" b="1">
                          <a:solidFill>
                            <a:schemeClr val="dk1"/>
                          </a:solidFill>
                          <a:latin typeface="Calibri"/>
                          <a:ea typeface="Calibri"/>
                          <a:cs typeface="Calibri"/>
                          <a:sym typeface="Calibri"/>
                        </a:rPr>
                        <a:t>text-based </a:t>
                      </a:r>
                      <a:r>
                        <a:rPr lang="en-US" sz="1800">
                          <a:solidFill>
                            <a:schemeClr val="dk1"/>
                          </a:solidFill>
                          <a:latin typeface="Calibri"/>
                          <a:ea typeface="Calibri"/>
                          <a:cs typeface="Calibri"/>
                          <a:sym typeface="Calibri"/>
                        </a:rPr>
                        <a:t>questions (both </a:t>
                      </a:r>
                      <a:r>
                        <a:rPr lang="en-US" sz="1800" b="1">
                          <a:solidFill>
                            <a:schemeClr val="dk1"/>
                          </a:solidFill>
                          <a:latin typeface="Calibri"/>
                          <a:ea typeface="Calibri"/>
                          <a:cs typeface="Calibri"/>
                          <a:sym typeface="Calibri"/>
                        </a:rPr>
                        <a:t>informational and literary driven</a:t>
                      </a:r>
                      <a:r>
                        <a:rPr lang="en-US" sz="1800">
                          <a:solidFill>
                            <a:schemeClr val="dk1"/>
                          </a:solidFill>
                          <a:latin typeface="Calibri"/>
                          <a:ea typeface="Calibri"/>
                          <a:cs typeface="Calibri"/>
                          <a:sym typeface="Calibri"/>
                        </a:rPr>
                        <a:t>) should range from </a:t>
                      </a:r>
                      <a:r>
                        <a:rPr lang="en-US" sz="1800" b="1">
                          <a:solidFill>
                            <a:schemeClr val="dk1"/>
                          </a:solidFill>
                          <a:latin typeface="Calibri"/>
                          <a:ea typeface="Calibri"/>
                          <a:cs typeface="Calibri"/>
                          <a:sym typeface="Calibri"/>
                        </a:rPr>
                        <a:t>less demanding to very demanding </a:t>
                      </a:r>
                      <a:r>
                        <a:rPr lang="en-US" sz="1800">
                          <a:solidFill>
                            <a:schemeClr val="dk1"/>
                          </a:solidFill>
                          <a:latin typeface="Calibri"/>
                          <a:ea typeface="Calibri"/>
                          <a:cs typeface="Calibri"/>
                          <a:sym typeface="Calibri"/>
                        </a:rPr>
                        <a:t>to allow teachers to gather information on the range of students in their classrooms</a:t>
                      </a:r>
                    </a:p>
                  </a:txBody>
                  <a:tcPr marL="91425" marR="91425" marT="91425" marB="91425"/>
                </a:tc>
              </a:tr>
              <a:tr h="457175">
                <a:tc>
                  <a:txBody>
                    <a:bodyPr/>
                    <a:lstStyle/>
                    <a:p>
                      <a:pPr lvl="0" rtl="0">
                        <a:spcBef>
                          <a:spcPts val="0"/>
                        </a:spcBef>
                        <a:buNone/>
                      </a:pPr>
                      <a:r>
                        <a:rPr lang="en-US" dirty="0">
                          <a:latin typeface="Calibri" panose="020F0502020204030204" pitchFamily="34" charset="0"/>
                        </a:rPr>
                        <a:t>Criterion B.5</a:t>
                      </a:r>
                    </a:p>
                  </a:txBody>
                  <a:tcPr marL="91425" marR="91425" marT="91425" marB="91425"/>
                </a:tc>
                <a:tc>
                  <a:txBody>
                    <a:bodyPr/>
                    <a:lstStyle/>
                    <a:p>
                      <a:pPr lvl="0" rtl="0">
                        <a:lnSpc>
                          <a:spcPct val="115000"/>
                        </a:lnSpc>
                        <a:spcBef>
                          <a:spcPts val="0"/>
                        </a:spcBef>
                        <a:buNone/>
                      </a:pPr>
                      <a:r>
                        <a:rPr lang="en-US" sz="1800" dirty="0">
                          <a:solidFill>
                            <a:schemeClr val="dk1"/>
                          </a:solidFill>
                          <a:latin typeface="Calibri"/>
                          <a:ea typeface="Calibri"/>
                          <a:cs typeface="Calibri"/>
                          <a:sym typeface="Calibri"/>
                        </a:rPr>
                        <a:t>Shifts 1 and 2 (Writing is </a:t>
                      </a:r>
                      <a:r>
                        <a:rPr lang="en-US" sz="1800" b="1" dirty="0">
                          <a:solidFill>
                            <a:schemeClr val="dk1"/>
                          </a:solidFill>
                          <a:latin typeface="Calibri"/>
                          <a:ea typeface="Calibri"/>
                          <a:cs typeface="Calibri"/>
                          <a:sym typeface="Calibri"/>
                        </a:rPr>
                        <a:t>text-based</a:t>
                      </a:r>
                      <a:r>
                        <a:rPr lang="en-US" sz="1800" dirty="0">
                          <a:solidFill>
                            <a:schemeClr val="dk1"/>
                          </a:solidFill>
                          <a:latin typeface="Calibri"/>
                          <a:ea typeface="Calibri"/>
                          <a:cs typeface="Calibri"/>
                          <a:sym typeface="Calibri"/>
                        </a:rPr>
                        <a:t> and </a:t>
                      </a:r>
                      <a:r>
                        <a:rPr lang="en-US" sz="1800" b="1" dirty="0">
                          <a:solidFill>
                            <a:schemeClr val="dk1"/>
                          </a:solidFill>
                          <a:latin typeface="Calibri"/>
                          <a:ea typeface="Calibri"/>
                          <a:cs typeface="Calibri"/>
                          <a:sym typeface="Calibri"/>
                        </a:rPr>
                        <a:t>requires use of evidence</a:t>
                      </a:r>
                      <a:r>
                        <a:rPr lang="en-US" sz="1800" dirty="0">
                          <a:solidFill>
                            <a:schemeClr val="dk1"/>
                          </a:solidFill>
                          <a:latin typeface="Calibri"/>
                          <a:ea typeface="Calibri"/>
                          <a:cs typeface="Calibri"/>
                          <a:sym typeface="Calibri"/>
                        </a:rPr>
                        <a:t>) and in some cases Shift 3 (</a:t>
                      </a:r>
                      <a:r>
                        <a:rPr lang="en-US" sz="1800" b="1" dirty="0">
                          <a:solidFill>
                            <a:schemeClr val="dk1"/>
                          </a:solidFill>
                          <a:latin typeface="Calibri"/>
                          <a:ea typeface="Calibri"/>
                          <a:cs typeface="Calibri"/>
                          <a:sym typeface="Calibri"/>
                        </a:rPr>
                        <a:t>content-rich nonfiction</a:t>
                      </a:r>
                      <a:r>
                        <a:rPr lang="en-US" sz="1800" dirty="0">
                          <a:solidFill>
                            <a:schemeClr val="dk1"/>
                          </a:solidFill>
                          <a:latin typeface="Calibri"/>
                          <a:ea typeface="Calibri"/>
                          <a:cs typeface="Calibri"/>
                          <a:sym typeface="Calibri"/>
                        </a:rPr>
                        <a:t>). </a:t>
                      </a:r>
                    </a:p>
                  </a:txBody>
                  <a:tcPr marL="91425" marR="91425" marT="91425" marB="91425"/>
                </a:tc>
              </a:tr>
            </a:tbl>
          </a:graphicData>
        </a:graphic>
      </p:graphicFrame>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The Criteria and the Shifts</a:t>
            </a:r>
          </a:p>
        </p:txBody>
      </p:sp>
      <p:graphicFrame>
        <p:nvGraphicFramePr>
          <p:cNvPr id="331" name="Shape 331"/>
          <p:cNvGraphicFramePr/>
          <p:nvPr/>
        </p:nvGraphicFramePr>
        <p:xfrm>
          <a:off x="141125" y="1235775"/>
          <a:ext cx="8861750" cy="4894684"/>
        </p:xfrm>
        <a:graphic>
          <a:graphicData uri="http://schemas.openxmlformats.org/drawingml/2006/table">
            <a:tbl>
              <a:tblPr>
                <a:noFill/>
                <a:tableStyleId>{9B7E3D93-8E2F-4EB3-8D0E-6C1D4CE11DBA}</a:tableStyleId>
              </a:tblPr>
              <a:tblGrid>
                <a:gridCol w="1682925"/>
                <a:gridCol w="7178825"/>
              </a:tblGrid>
              <a:tr h="381000">
                <a:tc>
                  <a:txBody>
                    <a:bodyPr/>
                    <a:lstStyle/>
                    <a:p>
                      <a:pPr lvl="0" rtl="0">
                        <a:spcBef>
                          <a:spcPts val="0"/>
                        </a:spcBef>
                        <a:buNone/>
                      </a:pPr>
                      <a:r>
                        <a:rPr lang="en-US" dirty="0">
                          <a:latin typeface="Calibri" panose="020F0502020204030204" pitchFamily="34" charset="0"/>
                        </a:rPr>
                        <a:t>CCSSO Criterion</a:t>
                      </a:r>
                    </a:p>
                  </a:txBody>
                  <a:tcPr marL="91425" marR="91425" marT="91425" marB="91425"/>
                </a:tc>
                <a:tc>
                  <a:txBody>
                    <a:bodyPr/>
                    <a:lstStyle/>
                    <a:p>
                      <a:pPr lvl="0" rtl="0">
                        <a:spcBef>
                          <a:spcPts val="0"/>
                        </a:spcBef>
                        <a:buNone/>
                      </a:pPr>
                      <a:r>
                        <a:rPr lang="en-US" dirty="0">
                          <a:latin typeface="Calibri" panose="020F0502020204030204" pitchFamily="34" charset="0"/>
                        </a:rPr>
                        <a:t>Most Tightly Aligned Literacy Shift</a:t>
                      </a:r>
                    </a:p>
                  </a:txBody>
                  <a:tcPr marL="91425" marR="91425" marT="91425" marB="91425"/>
                </a:tc>
              </a:tr>
              <a:tr h="381000">
                <a:tc>
                  <a:txBody>
                    <a:bodyPr/>
                    <a:lstStyle/>
                    <a:p>
                      <a:pPr lvl="0">
                        <a:spcBef>
                          <a:spcPts val="0"/>
                        </a:spcBef>
                        <a:buNone/>
                      </a:pPr>
                      <a:r>
                        <a:rPr lang="en-US" dirty="0">
                          <a:latin typeface="Calibri" panose="020F0502020204030204" pitchFamily="34" charset="0"/>
                        </a:rPr>
                        <a:t>Criterion B.6</a:t>
                      </a:r>
                    </a:p>
                  </a:txBody>
                  <a:tcPr marL="91425" marR="91425" marT="91425" marB="91425"/>
                </a:tc>
                <a:tc>
                  <a:txBody>
                    <a:bodyPr/>
                    <a:lstStyle/>
                    <a:p>
                      <a:pPr lvl="0" rtl="0">
                        <a:lnSpc>
                          <a:spcPct val="115000"/>
                        </a:lnSpc>
                        <a:spcBef>
                          <a:spcPts val="0"/>
                        </a:spcBef>
                        <a:buNone/>
                      </a:pPr>
                      <a:r>
                        <a:rPr lang="en-US" sz="1800">
                          <a:solidFill>
                            <a:schemeClr val="dk1"/>
                          </a:solidFill>
                          <a:latin typeface="Calibri"/>
                          <a:ea typeface="Calibri"/>
                          <a:cs typeface="Calibri"/>
                          <a:sym typeface="Calibri"/>
                        </a:rPr>
                        <a:t>Shift 1 (</a:t>
                      </a:r>
                      <a:r>
                        <a:rPr lang="en-US" sz="1800" b="1">
                          <a:solidFill>
                            <a:schemeClr val="dk1"/>
                          </a:solidFill>
                          <a:latin typeface="Calibri"/>
                          <a:ea typeface="Calibri"/>
                          <a:cs typeface="Calibri"/>
                          <a:sym typeface="Calibri"/>
                        </a:rPr>
                        <a:t>academic language </a:t>
                      </a:r>
                      <a:r>
                        <a:rPr lang="en-US" sz="1800">
                          <a:solidFill>
                            <a:schemeClr val="dk1"/>
                          </a:solidFill>
                          <a:latin typeface="Calibri"/>
                          <a:ea typeface="Calibri"/>
                          <a:cs typeface="Calibri"/>
                          <a:sym typeface="Calibri"/>
                        </a:rPr>
                        <a:t>is specifically called out in the Shift) and Shift 2 (because the academic language should be surrounded by strong context in </a:t>
                      </a:r>
                      <a:r>
                        <a:rPr lang="en-US" sz="1800" b="1">
                          <a:solidFill>
                            <a:schemeClr val="dk1"/>
                          </a:solidFill>
                          <a:latin typeface="Calibri"/>
                          <a:ea typeface="Calibri"/>
                          <a:cs typeface="Calibri"/>
                          <a:sym typeface="Calibri"/>
                        </a:rPr>
                        <a:t>informational or literary text</a:t>
                      </a:r>
                      <a:r>
                        <a:rPr lang="en-US" sz="1800">
                          <a:solidFill>
                            <a:schemeClr val="dk1"/>
                          </a:solidFill>
                          <a:latin typeface="Calibri"/>
                          <a:ea typeface="Calibri"/>
                          <a:cs typeface="Calibri"/>
                          <a:sym typeface="Calibri"/>
                        </a:rPr>
                        <a:t>)</a:t>
                      </a:r>
                    </a:p>
                  </a:txBody>
                  <a:tcPr marL="91425" marR="91425" marT="91425" marB="91425"/>
                </a:tc>
              </a:tr>
              <a:tr h="381000">
                <a:tc>
                  <a:txBody>
                    <a:bodyPr/>
                    <a:lstStyle/>
                    <a:p>
                      <a:pPr lvl="0" rtl="0">
                        <a:spcBef>
                          <a:spcPts val="0"/>
                        </a:spcBef>
                        <a:buNone/>
                      </a:pPr>
                      <a:r>
                        <a:rPr lang="en-US" dirty="0">
                          <a:latin typeface="Calibri" panose="020F0502020204030204" pitchFamily="34" charset="0"/>
                        </a:rPr>
                        <a:t>Criterion B.7</a:t>
                      </a:r>
                    </a:p>
                  </a:txBody>
                  <a:tcPr marL="91425" marR="91425" marT="91425" marB="91425"/>
                </a:tc>
                <a:tc>
                  <a:txBody>
                    <a:bodyPr/>
                    <a:lstStyle/>
                    <a:p>
                      <a:pPr lvl="0" rtl="0">
                        <a:lnSpc>
                          <a:spcPct val="115000"/>
                        </a:lnSpc>
                        <a:spcBef>
                          <a:spcPts val="0"/>
                        </a:spcBef>
                        <a:buNone/>
                      </a:pPr>
                      <a:r>
                        <a:rPr lang="en-US" sz="1800">
                          <a:solidFill>
                            <a:schemeClr val="dk1"/>
                          </a:solidFill>
                          <a:latin typeface="Calibri"/>
                          <a:ea typeface="Calibri"/>
                          <a:cs typeface="Calibri"/>
                          <a:sym typeface="Calibri"/>
                        </a:rPr>
                        <a:t>Shift 3 (as research should be conducted using multiple </a:t>
                      </a:r>
                      <a:r>
                        <a:rPr lang="en-US" sz="1800" b="1">
                          <a:solidFill>
                            <a:schemeClr val="dk1"/>
                          </a:solidFill>
                          <a:latin typeface="Calibri"/>
                          <a:ea typeface="Calibri"/>
                          <a:cs typeface="Calibri"/>
                          <a:sym typeface="Calibri"/>
                        </a:rPr>
                        <a:t>content-rich informational </a:t>
                      </a:r>
                      <a:r>
                        <a:rPr lang="en-US" sz="1800">
                          <a:solidFill>
                            <a:schemeClr val="dk1"/>
                          </a:solidFill>
                          <a:latin typeface="Calibri"/>
                          <a:ea typeface="Calibri"/>
                          <a:cs typeface="Calibri"/>
                          <a:sym typeface="Calibri"/>
                        </a:rPr>
                        <a:t>texts), Shift 2, (as students </a:t>
                      </a:r>
                      <a:r>
                        <a:rPr lang="en-US" sz="1800" b="1">
                          <a:solidFill>
                            <a:schemeClr val="dk1"/>
                          </a:solidFill>
                          <a:latin typeface="Calibri"/>
                          <a:ea typeface="Calibri"/>
                          <a:cs typeface="Calibri"/>
                          <a:sym typeface="Calibri"/>
                        </a:rPr>
                        <a:t>use evidence </a:t>
                      </a:r>
                      <a:r>
                        <a:rPr lang="en-US" sz="1800">
                          <a:solidFill>
                            <a:schemeClr val="dk1"/>
                          </a:solidFill>
                          <a:latin typeface="Calibri"/>
                          <a:ea typeface="Calibri"/>
                          <a:cs typeface="Calibri"/>
                          <a:sym typeface="Calibri"/>
                        </a:rPr>
                        <a:t>in research), and Shift 1) because </a:t>
                      </a:r>
                      <a:r>
                        <a:rPr lang="en-US" sz="1800" b="1">
                          <a:solidFill>
                            <a:schemeClr val="dk1"/>
                          </a:solidFill>
                          <a:latin typeface="Calibri"/>
                          <a:ea typeface="Calibri"/>
                          <a:cs typeface="Calibri"/>
                          <a:sym typeface="Calibri"/>
                        </a:rPr>
                        <a:t>the texts should be appropriately complex</a:t>
                      </a:r>
                      <a:r>
                        <a:rPr lang="en-US" sz="1800">
                          <a:solidFill>
                            <a:schemeClr val="dk1"/>
                          </a:solidFill>
                          <a:latin typeface="Calibri"/>
                          <a:ea typeface="Calibri"/>
                          <a:cs typeface="Calibri"/>
                          <a:sym typeface="Calibri"/>
                        </a:rPr>
                        <a:t>).</a:t>
                      </a:r>
                    </a:p>
                  </a:txBody>
                  <a:tcPr marL="91425" marR="91425" marT="91425" marB="91425"/>
                </a:tc>
              </a:tr>
              <a:tr h="381000">
                <a:tc>
                  <a:txBody>
                    <a:bodyPr/>
                    <a:lstStyle/>
                    <a:p>
                      <a:pPr lvl="0" rtl="0">
                        <a:spcBef>
                          <a:spcPts val="0"/>
                        </a:spcBef>
                        <a:buNone/>
                      </a:pPr>
                      <a:r>
                        <a:rPr lang="en-US" dirty="0">
                          <a:latin typeface="Calibri" panose="020F0502020204030204" pitchFamily="34" charset="0"/>
                        </a:rPr>
                        <a:t>Criterion B.8</a:t>
                      </a:r>
                    </a:p>
                  </a:txBody>
                  <a:tcPr marL="91425" marR="91425" marT="91425" marB="91425"/>
                </a:tc>
                <a:tc>
                  <a:txBody>
                    <a:bodyPr/>
                    <a:lstStyle/>
                    <a:p>
                      <a:pPr lvl="0" rtl="0">
                        <a:lnSpc>
                          <a:spcPct val="115000"/>
                        </a:lnSpc>
                        <a:spcBef>
                          <a:spcPts val="0"/>
                        </a:spcBef>
                        <a:buNone/>
                      </a:pPr>
                      <a:r>
                        <a:rPr lang="en-US" sz="1800">
                          <a:solidFill>
                            <a:schemeClr val="dk1"/>
                          </a:solidFill>
                          <a:latin typeface="Calibri"/>
                          <a:ea typeface="Calibri"/>
                          <a:cs typeface="Calibri"/>
                          <a:sym typeface="Calibri"/>
                        </a:rPr>
                        <a:t>Shift 1 (as stimuli for listening should be </a:t>
                      </a:r>
                      <a:r>
                        <a:rPr lang="en-US" sz="1800" b="1">
                          <a:solidFill>
                            <a:schemeClr val="dk1"/>
                          </a:solidFill>
                          <a:latin typeface="Calibri"/>
                          <a:ea typeface="Calibri"/>
                          <a:cs typeface="Calibri"/>
                          <a:sym typeface="Calibri"/>
                        </a:rPr>
                        <a:t>appropriately complex</a:t>
                      </a:r>
                      <a:r>
                        <a:rPr lang="en-US" sz="1800">
                          <a:solidFill>
                            <a:schemeClr val="dk1"/>
                          </a:solidFill>
                          <a:latin typeface="Calibri"/>
                          <a:ea typeface="Calibri"/>
                          <a:cs typeface="Calibri"/>
                          <a:sym typeface="Calibri"/>
                        </a:rPr>
                        <a:t>), and Shift 2 (</a:t>
                      </a:r>
                      <a:r>
                        <a:rPr lang="en-US" sz="1800" b="1">
                          <a:solidFill>
                            <a:schemeClr val="dk1"/>
                          </a:solidFill>
                          <a:latin typeface="Calibri"/>
                          <a:ea typeface="Calibri"/>
                          <a:cs typeface="Calibri"/>
                          <a:sym typeface="Calibri"/>
                        </a:rPr>
                        <a:t>use of evidence</a:t>
                      </a:r>
                      <a:r>
                        <a:rPr lang="en-US" sz="1800">
                          <a:solidFill>
                            <a:schemeClr val="dk1"/>
                          </a:solidFill>
                          <a:latin typeface="Calibri"/>
                          <a:ea typeface="Calibri"/>
                          <a:cs typeface="Calibri"/>
                          <a:sym typeface="Calibri"/>
                        </a:rPr>
                        <a:t> is applicable to all domains, including listening and speaking)</a:t>
                      </a:r>
                    </a:p>
                  </a:txBody>
                  <a:tcPr marL="91425" marR="91425" marT="91425" marB="91425"/>
                </a:tc>
              </a:tr>
              <a:tr h="381000">
                <a:tc>
                  <a:txBody>
                    <a:bodyPr/>
                    <a:lstStyle/>
                    <a:p>
                      <a:pPr lvl="0" rtl="0">
                        <a:spcBef>
                          <a:spcPts val="0"/>
                        </a:spcBef>
                        <a:buNone/>
                      </a:pPr>
                      <a:r>
                        <a:rPr lang="en-US" dirty="0">
                          <a:latin typeface="Calibri" panose="020F0502020204030204" pitchFamily="34" charset="0"/>
                        </a:rPr>
                        <a:t>Criterion B.9</a:t>
                      </a:r>
                    </a:p>
                  </a:txBody>
                  <a:tcPr marL="91425" marR="91425" marT="91425" marB="91425"/>
                </a:tc>
                <a:tc>
                  <a:txBody>
                    <a:bodyPr/>
                    <a:lstStyle/>
                    <a:p>
                      <a:pPr lvl="0" rtl="0">
                        <a:lnSpc>
                          <a:spcPct val="115000"/>
                        </a:lnSpc>
                        <a:spcBef>
                          <a:spcPts val="0"/>
                        </a:spcBef>
                        <a:buNone/>
                      </a:pPr>
                      <a:r>
                        <a:rPr lang="en-US" sz="1800" dirty="0">
                          <a:solidFill>
                            <a:schemeClr val="dk1"/>
                          </a:solidFill>
                          <a:latin typeface="Calibri"/>
                          <a:ea typeface="Calibri"/>
                          <a:cs typeface="Calibri"/>
                          <a:sym typeface="Calibri"/>
                        </a:rPr>
                        <a:t>Shifts 1, 2, and 3.  Text-based questions on appropriately </a:t>
                      </a:r>
                      <a:r>
                        <a:rPr lang="en-US" sz="1800" b="1" dirty="0">
                          <a:solidFill>
                            <a:schemeClr val="dk1"/>
                          </a:solidFill>
                          <a:latin typeface="Calibri"/>
                          <a:ea typeface="Calibri"/>
                          <a:cs typeface="Calibri"/>
                          <a:sym typeface="Calibri"/>
                        </a:rPr>
                        <a:t>complex informational and literary texts </a:t>
                      </a:r>
                      <a:r>
                        <a:rPr lang="en-US" sz="1800" dirty="0">
                          <a:solidFill>
                            <a:schemeClr val="dk1"/>
                          </a:solidFill>
                          <a:latin typeface="Calibri"/>
                          <a:ea typeface="Calibri"/>
                          <a:cs typeface="Calibri"/>
                          <a:sym typeface="Calibri"/>
                        </a:rPr>
                        <a:t>should focus on </a:t>
                      </a:r>
                      <a:r>
                        <a:rPr lang="en-US" sz="1800" b="1" dirty="0">
                          <a:solidFill>
                            <a:schemeClr val="dk1"/>
                          </a:solidFill>
                          <a:latin typeface="Calibri"/>
                          <a:ea typeface="Calibri"/>
                          <a:cs typeface="Calibri"/>
                          <a:sym typeface="Calibri"/>
                        </a:rPr>
                        <a:t>use of evidence </a:t>
                      </a:r>
                      <a:r>
                        <a:rPr lang="en-US" sz="1800" dirty="0">
                          <a:solidFill>
                            <a:schemeClr val="dk1"/>
                          </a:solidFill>
                          <a:latin typeface="Calibri"/>
                          <a:ea typeface="Calibri"/>
                          <a:cs typeface="Calibri"/>
                          <a:sym typeface="Calibri"/>
                        </a:rPr>
                        <a:t>and be </a:t>
                      </a:r>
                      <a:r>
                        <a:rPr lang="en-US" sz="1800" b="1" dirty="0">
                          <a:solidFill>
                            <a:schemeClr val="dk1"/>
                          </a:solidFill>
                          <a:latin typeface="Calibri"/>
                          <a:ea typeface="Calibri"/>
                          <a:cs typeface="Calibri"/>
                          <a:sym typeface="Calibri"/>
                        </a:rPr>
                        <a:t>high-quality </a:t>
                      </a:r>
                      <a:r>
                        <a:rPr lang="en-US" sz="1800" dirty="0">
                          <a:solidFill>
                            <a:schemeClr val="dk1"/>
                          </a:solidFill>
                          <a:latin typeface="Calibri"/>
                          <a:ea typeface="Calibri"/>
                          <a:cs typeface="Calibri"/>
                          <a:sym typeface="Calibri"/>
                        </a:rPr>
                        <a:t>questions worth asking.</a:t>
                      </a:r>
                    </a:p>
                  </a:txBody>
                  <a:tcPr marL="91425" marR="91425" marT="91425" marB="91425"/>
                </a:tc>
              </a:tr>
            </a:tbl>
          </a:graphicData>
        </a:graphic>
      </p:graphicFrame>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Clr>
                <a:schemeClr val="dk1"/>
              </a:buClr>
              <a:buSzPct val="39285"/>
              <a:buFont typeface="Arial"/>
              <a:buNone/>
            </a:pPr>
            <a:r>
              <a:rPr lang="en-US" dirty="0"/>
              <a:t>CCSSO Section C: Align to Standards: Mathematics</a:t>
            </a:r>
          </a:p>
        </p:txBody>
      </p:sp>
      <p:sp>
        <p:nvSpPr>
          <p:cNvPr id="338" name="Shape 33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69850" rtl="0">
              <a:lnSpc>
                <a:spcPct val="120000"/>
              </a:lnSpc>
              <a:spcBef>
                <a:spcPts val="600"/>
              </a:spcBef>
              <a:buClr>
                <a:schemeClr val="dk1"/>
              </a:buClr>
              <a:buSzPct val="45833"/>
              <a:buFont typeface="Arial"/>
              <a:buNone/>
            </a:pPr>
            <a:r>
              <a:rPr lang="en-US" b="1" dirty="0">
                <a:solidFill>
                  <a:srgbClr val="292934"/>
                </a:solidFill>
              </a:rPr>
              <a:t>Criterion C.1:  </a:t>
            </a:r>
            <a:r>
              <a:rPr lang="en-US" dirty="0">
                <a:solidFill>
                  <a:srgbClr val="292934"/>
                </a:solidFill>
              </a:rPr>
              <a:t>Focusing strongly on the content most needed for success in later mathematics</a:t>
            </a:r>
          </a:p>
          <a:p>
            <a:pPr marL="0" lvl="0" indent="-69850" rtl="0">
              <a:lnSpc>
                <a:spcPct val="120000"/>
              </a:lnSpc>
              <a:spcBef>
                <a:spcPts val="600"/>
              </a:spcBef>
              <a:buClr>
                <a:schemeClr val="dk1"/>
              </a:buClr>
              <a:buSzPct val="45833"/>
              <a:buFont typeface="Arial"/>
              <a:buNone/>
            </a:pPr>
            <a:r>
              <a:rPr lang="en-US" b="1" dirty="0">
                <a:solidFill>
                  <a:srgbClr val="292934"/>
                </a:solidFill>
              </a:rPr>
              <a:t>Criterion C.2:  </a:t>
            </a:r>
            <a:r>
              <a:rPr lang="en-US" dirty="0">
                <a:solidFill>
                  <a:srgbClr val="292934"/>
                </a:solidFill>
              </a:rPr>
              <a:t>Assessing a balance of concepts,          procedures, and applications</a:t>
            </a:r>
          </a:p>
          <a:p>
            <a:pPr marL="0" lvl="0" indent="-69850" rtl="0">
              <a:lnSpc>
                <a:spcPct val="120000"/>
              </a:lnSpc>
              <a:spcBef>
                <a:spcPts val="600"/>
              </a:spcBef>
              <a:buClr>
                <a:schemeClr val="dk1"/>
              </a:buClr>
              <a:buSzPct val="45833"/>
              <a:buFont typeface="Arial"/>
              <a:buNone/>
            </a:pPr>
            <a:r>
              <a:rPr lang="en-US" b="1" dirty="0">
                <a:solidFill>
                  <a:srgbClr val="292934"/>
                </a:solidFill>
              </a:rPr>
              <a:t>Criterion C.3:  </a:t>
            </a:r>
            <a:r>
              <a:rPr lang="en-US" dirty="0">
                <a:solidFill>
                  <a:srgbClr val="292934"/>
                </a:solidFill>
              </a:rPr>
              <a:t>Connecting practice to content</a:t>
            </a:r>
          </a:p>
          <a:p>
            <a:pPr marL="0" lvl="0" indent="-69850" rtl="0">
              <a:lnSpc>
                <a:spcPct val="120000"/>
              </a:lnSpc>
              <a:spcBef>
                <a:spcPts val="600"/>
              </a:spcBef>
              <a:buClr>
                <a:schemeClr val="dk1"/>
              </a:buClr>
              <a:buSzPct val="45833"/>
              <a:buFont typeface="Arial"/>
              <a:buNone/>
            </a:pPr>
            <a:r>
              <a:rPr lang="en-US" b="1" dirty="0">
                <a:solidFill>
                  <a:srgbClr val="292934"/>
                </a:solidFill>
              </a:rPr>
              <a:t>Criterion C.4:  </a:t>
            </a:r>
            <a:r>
              <a:rPr lang="en-US" dirty="0">
                <a:solidFill>
                  <a:srgbClr val="292934"/>
                </a:solidFill>
              </a:rPr>
              <a:t>Requiring a range of cognitive demand</a:t>
            </a:r>
          </a:p>
          <a:p>
            <a:pPr marL="0" lvl="0" indent="-69850" rtl="0">
              <a:lnSpc>
                <a:spcPct val="120000"/>
              </a:lnSpc>
              <a:spcBef>
                <a:spcPts val="600"/>
              </a:spcBef>
              <a:buClr>
                <a:schemeClr val="dk1"/>
              </a:buClr>
              <a:buSzPct val="45833"/>
              <a:buFont typeface="Arial"/>
              <a:buNone/>
            </a:pPr>
            <a:r>
              <a:rPr lang="en-US" b="1" dirty="0">
                <a:solidFill>
                  <a:srgbClr val="292934"/>
                </a:solidFill>
              </a:rPr>
              <a:t>Criterion C.5:  </a:t>
            </a:r>
            <a:r>
              <a:rPr lang="en-US" dirty="0">
                <a:solidFill>
                  <a:srgbClr val="292934"/>
                </a:solidFill>
              </a:rPr>
              <a:t>Ensuring high-quality items and a variety of item types</a:t>
            </a:r>
          </a:p>
          <a:p>
            <a:pPr lvl="0">
              <a:spcBef>
                <a:spcPts val="0"/>
              </a:spcBef>
              <a:buNone/>
            </a:pPr>
            <a:endParaRPr dirty="0"/>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dirty="0"/>
              <a:t>The CCSS Requires Three Shifts in Mathematics (Instruction and Assessment)</a:t>
            </a:r>
          </a:p>
        </p:txBody>
      </p:sp>
      <p:sp>
        <p:nvSpPr>
          <p:cNvPr id="344" name="Shape 34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AutoNum type="arabicPeriod"/>
            </a:pPr>
            <a:r>
              <a:rPr lang="en-US" b="1" dirty="0"/>
              <a:t>Focus:</a:t>
            </a:r>
            <a:r>
              <a:rPr lang="en-US" dirty="0"/>
              <a:t> Focus strongly where the Standards focus.</a:t>
            </a:r>
          </a:p>
          <a:p>
            <a:pPr marL="0" marR="0" lvl="0" indent="0" algn="l" rtl="0">
              <a:lnSpc>
                <a:spcPct val="100000"/>
              </a:lnSpc>
              <a:spcBef>
                <a:spcPts val="0"/>
              </a:spcBef>
              <a:spcAft>
                <a:spcPts val="0"/>
              </a:spcAft>
              <a:buNone/>
            </a:pPr>
            <a:endParaRPr dirty="0"/>
          </a:p>
          <a:p>
            <a:pPr marL="457200" marR="0" lvl="0" indent="-228600" algn="l" rtl="0">
              <a:lnSpc>
                <a:spcPct val="100000"/>
              </a:lnSpc>
              <a:spcBef>
                <a:spcPts val="0"/>
              </a:spcBef>
              <a:spcAft>
                <a:spcPts val="0"/>
              </a:spcAft>
              <a:buAutoNum type="arabicPeriod"/>
            </a:pPr>
            <a:r>
              <a:rPr lang="en-US" b="1" dirty="0"/>
              <a:t>Coherence: </a:t>
            </a:r>
            <a:r>
              <a:rPr lang="en-US" dirty="0"/>
              <a:t>Think across grades, and link to major topics within grades.</a:t>
            </a:r>
          </a:p>
          <a:p>
            <a:pPr marL="0" marR="0" lvl="0" indent="0" algn="l" rtl="0">
              <a:lnSpc>
                <a:spcPct val="100000"/>
              </a:lnSpc>
              <a:spcBef>
                <a:spcPts val="0"/>
              </a:spcBef>
              <a:spcAft>
                <a:spcPts val="0"/>
              </a:spcAft>
              <a:buNone/>
            </a:pPr>
            <a:endParaRPr dirty="0"/>
          </a:p>
          <a:p>
            <a:pPr marL="457200" marR="0" lvl="0" indent="-228600" algn="l" rtl="0">
              <a:lnSpc>
                <a:spcPct val="100000"/>
              </a:lnSpc>
              <a:spcBef>
                <a:spcPts val="0"/>
              </a:spcBef>
              <a:spcAft>
                <a:spcPts val="0"/>
              </a:spcAft>
              <a:buAutoNum type="arabicPeriod"/>
            </a:pPr>
            <a:r>
              <a:rPr lang="en-US" b="1" dirty="0"/>
              <a:t>Rigor: </a:t>
            </a:r>
            <a:r>
              <a:rPr lang="en-US" dirty="0"/>
              <a:t>In major topics, pursue conceptual understanding, procedural skill and fluency, and application.</a:t>
            </a:r>
          </a:p>
          <a:p>
            <a:pPr marL="0" marR="0" lvl="0" indent="0" algn="l" rtl="0">
              <a:lnSpc>
                <a:spcPct val="100000"/>
              </a:lnSpc>
              <a:spcBef>
                <a:spcPts val="0"/>
              </a:spcBef>
              <a:spcAft>
                <a:spcPts val="0"/>
              </a:spcAft>
              <a:buNone/>
            </a:pPr>
            <a:r>
              <a:rPr lang="en-US" sz="1800" dirty="0"/>
              <a:t> </a:t>
            </a:r>
          </a:p>
          <a:p>
            <a:pPr marL="342900" marR="0" lvl="0" indent="-76200" algn="l" rtl="0">
              <a:lnSpc>
                <a:spcPct val="100000"/>
              </a:lnSpc>
              <a:spcBef>
                <a:spcPts val="0"/>
              </a:spcBef>
              <a:spcAft>
                <a:spcPts val="0"/>
              </a:spcAft>
              <a:buClr>
                <a:schemeClr val="dk1"/>
              </a:buClr>
              <a:buSzPct val="25000"/>
              <a:buFont typeface="Arial"/>
              <a:buNone/>
            </a:pPr>
            <a:endParaRPr sz="1800" b="0" i="0" u="none" strike="noStrike" cap="none" dirty="0">
              <a:solidFill>
                <a:srgbClr val="3F3F39"/>
              </a:solidFill>
              <a:cs typeface="Allerta"/>
              <a:sym typeface="Allerta"/>
            </a:endParaRPr>
          </a:p>
          <a:p>
            <a:pPr marL="0" marR="0" lvl="0" indent="0" algn="l" rtl="0">
              <a:lnSpc>
                <a:spcPct val="100000"/>
              </a:lnSpc>
              <a:spcBef>
                <a:spcPts val="0"/>
              </a:spcBef>
              <a:spcAft>
                <a:spcPts val="0"/>
              </a:spcAft>
              <a:buClr>
                <a:schemeClr val="dk1"/>
              </a:buClr>
              <a:buSzPct val="25000"/>
              <a:buFont typeface="Arial"/>
              <a:buNone/>
            </a:pPr>
            <a:endParaRPr sz="1800" b="0" i="0" u="none" strike="noStrike" cap="none" dirty="0">
              <a:solidFill>
                <a:srgbClr val="3F3F39"/>
              </a:solidFill>
              <a:cs typeface="Allerta"/>
              <a:sym typeface="Allerta"/>
            </a:endParaRPr>
          </a:p>
          <a:p>
            <a:pPr marL="742950" marR="0" lvl="1" indent="-44450" algn="l" rtl="0">
              <a:lnSpc>
                <a:spcPct val="100000"/>
              </a:lnSpc>
              <a:spcBef>
                <a:spcPts val="0"/>
              </a:spcBef>
              <a:spcAft>
                <a:spcPts val="0"/>
              </a:spcAft>
              <a:buClr>
                <a:schemeClr val="dk1"/>
              </a:buClr>
              <a:buSzPct val="25000"/>
              <a:buFont typeface="Arial"/>
              <a:buNone/>
            </a:pPr>
            <a:endParaRPr sz="1800" b="0" i="0" u="none" strike="noStrike" cap="none" dirty="0">
              <a:solidFill>
                <a:srgbClr val="3F3F39"/>
              </a:solidFill>
              <a:latin typeface="Calibri" panose="020F0502020204030204" pitchFamily="34" charset="0"/>
              <a:sym typeface="Allerta"/>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Where do you see the Shifts?</a:t>
            </a:r>
          </a:p>
        </p:txBody>
      </p:sp>
      <p:sp>
        <p:nvSpPr>
          <p:cNvPr id="351" name="Shape 351"/>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lnSpc>
                <a:spcPct val="115000"/>
              </a:lnSpc>
              <a:spcBef>
                <a:spcPts val="0"/>
              </a:spcBef>
              <a:buNone/>
            </a:pPr>
            <a:r>
              <a:rPr lang="en-US" dirty="0">
                <a:solidFill>
                  <a:srgbClr val="000000"/>
                </a:solidFill>
              </a:rPr>
              <a:t>C.1 </a:t>
            </a:r>
            <a:r>
              <a:rPr lang="en-US" b="1" dirty="0">
                <a:solidFill>
                  <a:srgbClr val="000000"/>
                </a:solidFill>
              </a:rPr>
              <a:t>Focusing strongly on the content most needed for success in later mathematics: </a:t>
            </a:r>
          </a:p>
          <a:p>
            <a:pPr marL="0" lvl="0" indent="0">
              <a:lnSpc>
                <a:spcPct val="115000"/>
              </a:lnSpc>
              <a:spcBef>
                <a:spcPts val="0"/>
              </a:spcBef>
              <a:buNone/>
            </a:pPr>
            <a:r>
              <a:rPr lang="en-US" dirty="0">
                <a:solidFill>
                  <a:srgbClr val="000000"/>
                </a:solidFill>
              </a:rPr>
              <a:t>The assessments help educators keep students on track to readiness by focusing strongly on the content most needed in each grade or course for later mathematics.</a:t>
            </a:r>
          </a:p>
          <a:p>
            <a:pPr lvl="0">
              <a:spcBef>
                <a:spcPts val="0"/>
              </a:spcBef>
              <a:buNone/>
            </a:pPr>
            <a:endParaRPr dirty="0"/>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dirty="0"/>
              <a:t>Where do you see the Shifts?</a:t>
            </a:r>
          </a:p>
        </p:txBody>
      </p:sp>
      <p:sp>
        <p:nvSpPr>
          <p:cNvPr id="358" name="Shape 35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lnSpc>
                <a:spcPct val="115000"/>
              </a:lnSpc>
              <a:spcBef>
                <a:spcPts val="0"/>
              </a:spcBef>
              <a:buNone/>
            </a:pPr>
            <a:r>
              <a:rPr lang="en-US" dirty="0">
                <a:solidFill>
                  <a:srgbClr val="000000"/>
                </a:solidFill>
              </a:rPr>
              <a:t>C.1 </a:t>
            </a:r>
            <a:r>
              <a:rPr lang="en-US" b="1" dirty="0">
                <a:solidFill>
                  <a:srgbClr val="000000"/>
                </a:solidFill>
              </a:rPr>
              <a:t>Focusing strongly on the content most needed for success in later mathematics: </a:t>
            </a:r>
          </a:p>
          <a:p>
            <a:pPr marL="0" lvl="0" indent="0" rtl="0">
              <a:lnSpc>
                <a:spcPct val="115000"/>
              </a:lnSpc>
              <a:spcBef>
                <a:spcPts val="0"/>
              </a:spcBef>
              <a:buNone/>
            </a:pPr>
            <a:r>
              <a:rPr lang="en-US" dirty="0">
                <a:solidFill>
                  <a:srgbClr val="000000"/>
                </a:solidFill>
              </a:rPr>
              <a:t>The assessments help educators keep students on track to readiness by </a:t>
            </a:r>
            <a:r>
              <a:rPr lang="en-US" dirty="0">
                <a:solidFill>
                  <a:srgbClr val="23593E"/>
                </a:solidFill>
              </a:rPr>
              <a:t>focusing strongly on the content most needed</a:t>
            </a:r>
            <a:r>
              <a:rPr lang="en-US" dirty="0">
                <a:solidFill>
                  <a:srgbClr val="000000"/>
                </a:solidFill>
              </a:rPr>
              <a:t> in each grade or course for later mathematics.</a:t>
            </a:r>
          </a:p>
          <a:p>
            <a:pPr lvl="0" rtl="0">
              <a:spcBef>
                <a:spcPts val="0"/>
              </a:spcBef>
              <a:buNone/>
            </a:pPr>
            <a:endParaRPr dirty="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cs typeface="Allerta"/>
                <a:sym typeface="Allerta"/>
              </a:rPr>
              <a:t>Introductions</a:t>
            </a:r>
          </a:p>
        </p:txBody>
      </p:sp>
      <p:sp>
        <p:nvSpPr>
          <p:cNvPr id="233" name="Shape 23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3F3F39"/>
              </a:buClr>
              <a:buSzPct val="100000"/>
              <a:buFont typeface="Arial"/>
              <a:buChar char="•"/>
            </a:pPr>
            <a:r>
              <a:rPr lang="en-US" sz="2200" b="0" i="0" u="none" strike="noStrike" cap="none" dirty="0">
                <a:solidFill>
                  <a:srgbClr val="3F3F39"/>
                </a:solidFill>
                <a:cs typeface="Allerta"/>
                <a:sym typeface="Allerta"/>
              </a:rPr>
              <a:t>Joanie Funderburk</a:t>
            </a:r>
            <a:r>
              <a:rPr lang="en-US" sz="2200" dirty="0"/>
              <a:t> &amp; Janelle Fann</a:t>
            </a:r>
            <a:r>
              <a:rPr lang="en-US" sz="2200" b="0" i="0" u="none" strike="noStrike" cap="none" dirty="0">
                <a:solidFill>
                  <a:srgbClr val="3F3F39"/>
                </a:solidFill>
                <a:cs typeface="Allerta"/>
                <a:sym typeface="Allerta"/>
              </a:rPr>
              <a:t>, Field Impact Team</a:t>
            </a:r>
          </a:p>
          <a:p>
            <a:pPr marL="342900" marR="0" lvl="0" indent="-342900" algn="l" rtl="0">
              <a:lnSpc>
                <a:spcPct val="80000"/>
              </a:lnSpc>
              <a:spcBef>
                <a:spcPts val="0"/>
              </a:spcBef>
              <a:spcAft>
                <a:spcPts val="0"/>
              </a:spcAft>
              <a:buClr>
                <a:srgbClr val="3F3F39"/>
              </a:buClr>
              <a:buSzPct val="100000"/>
              <a:buFont typeface="Arial"/>
              <a:buChar char="•"/>
            </a:pPr>
            <a:r>
              <a:rPr lang="en-US" sz="2200" dirty="0"/>
              <a:t>Astrid Fossum, afossum@studentsachieve.net</a:t>
            </a:r>
          </a:p>
          <a:p>
            <a:pPr marL="342900" marR="0" lvl="0" indent="-342900" algn="l" rtl="0">
              <a:lnSpc>
                <a:spcPct val="80000"/>
              </a:lnSpc>
              <a:spcBef>
                <a:spcPts val="0"/>
              </a:spcBef>
              <a:spcAft>
                <a:spcPts val="0"/>
              </a:spcAft>
              <a:buClr>
                <a:srgbClr val="3F3F39"/>
              </a:buClr>
              <a:buSzPct val="100000"/>
              <a:buFont typeface="Arial"/>
              <a:buChar char="•"/>
            </a:pPr>
            <a:r>
              <a:rPr lang="en-US" sz="2200" dirty="0"/>
              <a:t>Katie Keown, kkeown@studentsachieve.net</a:t>
            </a:r>
          </a:p>
          <a:p>
            <a:pPr marL="457200" marR="0" lvl="1" indent="0" algn="l" rtl="0">
              <a:lnSpc>
                <a:spcPct val="80000"/>
              </a:lnSpc>
              <a:spcBef>
                <a:spcPts val="370"/>
              </a:spcBef>
              <a:spcAft>
                <a:spcPts val="0"/>
              </a:spcAft>
              <a:buClr>
                <a:srgbClr val="3F3F39"/>
              </a:buClr>
              <a:buSzPct val="25000"/>
              <a:buFont typeface="Arial"/>
              <a:buNone/>
            </a:pPr>
            <a:endParaRPr sz="1850" b="0" i="0" u="none" strike="noStrike" cap="none" dirty="0">
              <a:solidFill>
                <a:srgbClr val="3F3F39"/>
              </a:solidFill>
              <a:latin typeface="Calibri" panose="020F0502020204030204" pitchFamily="34" charset="0"/>
              <a:sym typeface="Allerta"/>
            </a:endParaRPr>
          </a:p>
          <a:p>
            <a:pPr marL="342900" marR="0" lvl="0" indent="-342900" algn="l" rtl="0">
              <a:lnSpc>
                <a:spcPct val="80000"/>
              </a:lnSpc>
              <a:spcBef>
                <a:spcPts val="440"/>
              </a:spcBef>
              <a:spcAft>
                <a:spcPts val="0"/>
              </a:spcAft>
              <a:buClr>
                <a:srgbClr val="3F3F39"/>
              </a:buClr>
              <a:buSzPct val="100000"/>
              <a:buFont typeface="Arial"/>
              <a:buChar char="•"/>
            </a:pPr>
            <a:r>
              <a:rPr lang="en-US" sz="2200" b="0" i="0" u="none" strike="noStrike" cap="none" dirty="0">
                <a:solidFill>
                  <a:srgbClr val="3F3F39"/>
                </a:solidFill>
                <a:cs typeface="Allerta"/>
                <a:sym typeface="Allerta"/>
              </a:rPr>
              <a:t>Core Advocates are educators who:</a:t>
            </a:r>
          </a:p>
          <a:p>
            <a:pPr marL="742950" marR="0" lvl="1" indent="-285750" algn="l" rtl="0">
              <a:lnSpc>
                <a:spcPct val="80000"/>
              </a:lnSpc>
              <a:spcBef>
                <a:spcPts val="370"/>
              </a:spcBef>
              <a:spcAft>
                <a:spcPts val="0"/>
              </a:spcAft>
              <a:buClr>
                <a:srgbClr val="3F3F39"/>
              </a:buClr>
              <a:buSzPct val="92310"/>
              <a:buFont typeface="Arial"/>
              <a:buChar char="–"/>
            </a:pPr>
            <a:r>
              <a:rPr lang="en-US" sz="1850" b="0" i="0" u="none" strike="noStrike" cap="none" dirty="0">
                <a:solidFill>
                  <a:srgbClr val="3F3F39"/>
                </a:solidFill>
                <a:latin typeface="Calibri" panose="020F0502020204030204" pitchFamily="34" charset="0"/>
                <a:sym typeface="Allerta"/>
              </a:rPr>
              <a:t>Believe in the potential of the CCSS to prepare all students for college and careers;</a:t>
            </a:r>
          </a:p>
          <a:p>
            <a:pPr marL="742950" marR="0" lvl="1" indent="-285750" algn="l" rtl="0">
              <a:lnSpc>
                <a:spcPct val="80000"/>
              </a:lnSpc>
              <a:spcBef>
                <a:spcPts val="370"/>
              </a:spcBef>
              <a:spcAft>
                <a:spcPts val="0"/>
              </a:spcAft>
              <a:buClr>
                <a:srgbClr val="3F3F39"/>
              </a:buClr>
              <a:buSzPct val="92310"/>
              <a:buFont typeface="Arial"/>
              <a:buChar char="–"/>
            </a:pPr>
            <a:r>
              <a:rPr lang="en-US" sz="1850" b="0" i="0" u="none" strike="noStrike" cap="none" dirty="0">
                <a:solidFill>
                  <a:srgbClr val="3F3F39"/>
                </a:solidFill>
                <a:latin typeface="Calibri" panose="020F0502020204030204" pitchFamily="34" charset="0"/>
                <a:sym typeface="Allerta"/>
              </a:rPr>
              <a:t>Are eager to support their colleagues and communities in understanding and advocating for the CCSS and CCSS-aligned instruction;</a:t>
            </a:r>
          </a:p>
          <a:p>
            <a:pPr marL="742950" marR="0" lvl="1" indent="-285750" algn="l" rtl="0">
              <a:lnSpc>
                <a:spcPct val="80000"/>
              </a:lnSpc>
              <a:spcBef>
                <a:spcPts val="370"/>
              </a:spcBef>
              <a:spcAft>
                <a:spcPts val="0"/>
              </a:spcAft>
              <a:buClr>
                <a:srgbClr val="3F3F39"/>
              </a:buClr>
              <a:buSzPct val="92310"/>
              <a:buFont typeface="Arial"/>
              <a:buChar char="–"/>
            </a:pPr>
            <a:r>
              <a:rPr lang="en-US" sz="1850" b="0" i="0" u="none" strike="noStrike" cap="none" dirty="0">
                <a:solidFill>
                  <a:srgbClr val="3F3F39"/>
                </a:solidFill>
                <a:latin typeface="Calibri" panose="020F0502020204030204" pitchFamily="34" charset="0"/>
                <a:sym typeface="Allerta"/>
              </a:rPr>
              <a:t>Understand and embrace the </a:t>
            </a:r>
            <a:r>
              <a:rPr lang="en-US" sz="1850" dirty="0">
                <a:latin typeface="Calibri" panose="020F0502020204030204" pitchFamily="34" charset="0"/>
              </a:rPr>
              <a:t>S</a:t>
            </a:r>
            <a:r>
              <a:rPr lang="en-US" sz="1850" b="0" i="0" u="none" strike="noStrike" cap="none" dirty="0">
                <a:solidFill>
                  <a:srgbClr val="3F3F39"/>
                </a:solidFill>
                <a:latin typeface="Calibri" panose="020F0502020204030204" pitchFamily="34" charset="0"/>
                <a:sym typeface="Allerta"/>
              </a:rPr>
              <a:t>hifts in instruction and assessment required by the CCSS</a:t>
            </a: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dirty="0">
              <a:solidFill>
                <a:srgbClr val="3F3F39"/>
              </a:solidFill>
              <a:latin typeface="Calibri" panose="020F0502020204030204" pitchFamily="34" charset="0"/>
              <a:sym typeface="Allerta"/>
            </a:endParaRPr>
          </a:p>
        </p:txBody>
      </p:sp>
      <p:cxnSp>
        <p:nvCxnSpPr>
          <p:cNvPr id="234" name="Shape 234"/>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Where do you see the Shifts? </a:t>
            </a:r>
          </a:p>
        </p:txBody>
      </p:sp>
      <p:sp>
        <p:nvSpPr>
          <p:cNvPr id="365" name="Shape 365"/>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a:lnSpc>
                <a:spcPct val="115000"/>
              </a:lnSpc>
              <a:spcBef>
                <a:spcPts val="0"/>
              </a:spcBef>
              <a:buNone/>
            </a:pPr>
            <a:r>
              <a:rPr lang="en-US" dirty="0">
                <a:solidFill>
                  <a:srgbClr val="000000"/>
                </a:solidFill>
              </a:rPr>
              <a:t>C.2 </a:t>
            </a:r>
            <a:r>
              <a:rPr lang="en-US" b="1" dirty="0">
                <a:solidFill>
                  <a:srgbClr val="000000"/>
                </a:solidFill>
              </a:rPr>
              <a:t>Assessing a balance of concepts, procedures, and applications: </a:t>
            </a:r>
            <a:r>
              <a:rPr lang="en-US" dirty="0">
                <a:solidFill>
                  <a:srgbClr val="000000"/>
                </a:solidFill>
              </a:rPr>
              <a:t>The assessments measure conceptual understanding, fluency and procedural skill, and application of mathematics, as set out in college- and career-ready standards.</a:t>
            </a:r>
          </a:p>
          <a:p>
            <a:pPr lvl="0">
              <a:spcBef>
                <a:spcPts val="0"/>
              </a:spcBef>
              <a:buNone/>
            </a:pPr>
            <a:endParaRPr dirty="0"/>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dirty="0"/>
              <a:t>Where do you see the Shifts? </a:t>
            </a:r>
          </a:p>
        </p:txBody>
      </p:sp>
      <p:sp>
        <p:nvSpPr>
          <p:cNvPr id="372" name="Shape 372"/>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lnSpc>
                <a:spcPct val="115000"/>
              </a:lnSpc>
              <a:spcBef>
                <a:spcPts val="0"/>
              </a:spcBef>
              <a:buNone/>
            </a:pPr>
            <a:r>
              <a:rPr lang="en-US" dirty="0">
                <a:solidFill>
                  <a:srgbClr val="000000"/>
                </a:solidFill>
              </a:rPr>
              <a:t>C.2 </a:t>
            </a:r>
            <a:r>
              <a:rPr lang="en-US" b="1" dirty="0">
                <a:solidFill>
                  <a:srgbClr val="000000"/>
                </a:solidFill>
              </a:rPr>
              <a:t>Assessing a balance of concepts, procedures, and applications: </a:t>
            </a:r>
            <a:r>
              <a:rPr lang="en-US" dirty="0">
                <a:solidFill>
                  <a:srgbClr val="000000"/>
                </a:solidFill>
              </a:rPr>
              <a:t>The assessments measure </a:t>
            </a:r>
            <a:r>
              <a:rPr lang="en-US" dirty="0">
                <a:solidFill>
                  <a:srgbClr val="23593E"/>
                </a:solidFill>
              </a:rPr>
              <a:t>conceptual understanding, fluency and procedural skill, and application of mathematics</a:t>
            </a:r>
            <a:r>
              <a:rPr lang="en-US" dirty="0">
                <a:solidFill>
                  <a:srgbClr val="000000"/>
                </a:solidFill>
              </a:rPr>
              <a:t>, as set out in college- and career-ready standards.</a:t>
            </a:r>
          </a:p>
          <a:p>
            <a:pPr lvl="0" rtl="0">
              <a:spcBef>
                <a:spcPts val="0"/>
              </a:spcBef>
              <a:buNone/>
            </a:pPr>
            <a:endParaRPr dirty="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dirty="0"/>
              <a:t>The Criteria and the Shifts</a:t>
            </a:r>
          </a:p>
        </p:txBody>
      </p:sp>
      <p:graphicFrame>
        <p:nvGraphicFramePr>
          <p:cNvPr id="379" name="Shape 379"/>
          <p:cNvGraphicFramePr/>
          <p:nvPr/>
        </p:nvGraphicFramePr>
        <p:xfrm>
          <a:off x="202550" y="1058125"/>
          <a:ext cx="8796575" cy="5077534"/>
        </p:xfrm>
        <a:graphic>
          <a:graphicData uri="http://schemas.openxmlformats.org/drawingml/2006/table">
            <a:tbl>
              <a:tblPr>
                <a:noFill/>
                <a:tableStyleId>{9B7E3D93-8E2F-4EB3-8D0E-6C1D4CE11DBA}</a:tableStyleId>
              </a:tblPr>
              <a:tblGrid>
                <a:gridCol w="1591350"/>
                <a:gridCol w="7205225"/>
              </a:tblGrid>
              <a:tr h="378050">
                <a:tc>
                  <a:txBody>
                    <a:bodyPr/>
                    <a:lstStyle/>
                    <a:p>
                      <a:pPr lvl="0" rtl="0">
                        <a:spcBef>
                          <a:spcPts val="0"/>
                        </a:spcBef>
                        <a:buNone/>
                      </a:pPr>
                      <a:r>
                        <a:rPr lang="en-US" dirty="0">
                          <a:latin typeface="Calibri" panose="020F0502020204030204" pitchFamily="34" charset="0"/>
                        </a:rPr>
                        <a:t>CCSSO Criterion</a:t>
                      </a:r>
                    </a:p>
                  </a:txBody>
                  <a:tcPr marL="91425" marR="91425" marT="91425" marB="91425"/>
                </a:tc>
                <a:tc>
                  <a:txBody>
                    <a:bodyPr/>
                    <a:lstStyle/>
                    <a:p>
                      <a:pPr lvl="0" rtl="0">
                        <a:spcBef>
                          <a:spcPts val="0"/>
                        </a:spcBef>
                        <a:buNone/>
                      </a:pPr>
                      <a:r>
                        <a:rPr lang="en-US" dirty="0">
                          <a:latin typeface="Calibri" panose="020F0502020204030204" pitchFamily="34" charset="0"/>
                        </a:rPr>
                        <a:t>Most Tightly Aligned Mathematics Shift</a:t>
                      </a:r>
                    </a:p>
                  </a:txBody>
                  <a:tcPr marL="91425" marR="91425" marT="91425" marB="91425"/>
                </a:tc>
              </a:tr>
              <a:tr h="378050">
                <a:tc>
                  <a:txBody>
                    <a:bodyPr/>
                    <a:lstStyle/>
                    <a:p>
                      <a:pPr lvl="0" rtl="0">
                        <a:spcBef>
                          <a:spcPts val="0"/>
                        </a:spcBef>
                        <a:buNone/>
                      </a:pPr>
                      <a:r>
                        <a:rPr lang="en-US" dirty="0">
                          <a:latin typeface="Calibri" panose="020F0502020204030204" pitchFamily="34" charset="0"/>
                        </a:rPr>
                        <a:t>Criterion C.1</a:t>
                      </a:r>
                    </a:p>
                  </a:txBody>
                  <a:tcPr marL="91425" marR="91425" marT="91425" marB="91425"/>
                </a:tc>
                <a:tc>
                  <a:txBody>
                    <a:bodyPr/>
                    <a:lstStyle/>
                    <a:p>
                      <a:pPr lvl="0" rtl="0">
                        <a:lnSpc>
                          <a:spcPct val="115000"/>
                        </a:lnSpc>
                        <a:spcBef>
                          <a:spcPts val="0"/>
                        </a:spcBef>
                        <a:buNone/>
                      </a:pPr>
                      <a:r>
                        <a:rPr lang="en-US" sz="1800">
                          <a:solidFill>
                            <a:schemeClr val="dk1"/>
                          </a:solidFill>
                          <a:latin typeface="Calibri"/>
                          <a:ea typeface="Calibri"/>
                          <a:cs typeface="Calibri"/>
                          <a:sym typeface="Calibri"/>
                        </a:rPr>
                        <a:t>Shift of Focus: Focus strongly where the Standards focus</a:t>
                      </a:r>
                    </a:p>
                  </a:txBody>
                  <a:tcPr marL="91425" marR="91425" marT="91425" marB="91425"/>
                </a:tc>
              </a:tr>
              <a:tr h="378050">
                <a:tc>
                  <a:txBody>
                    <a:bodyPr/>
                    <a:lstStyle/>
                    <a:p>
                      <a:pPr lvl="0" rtl="0">
                        <a:spcBef>
                          <a:spcPts val="0"/>
                        </a:spcBef>
                        <a:buNone/>
                      </a:pPr>
                      <a:r>
                        <a:rPr lang="en-US" dirty="0">
                          <a:latin typeface="Calibri" panose="020F0502020204030204" pitchFamily="34" charset="0"/>
                        </a:rPr>
                        <a:t>Criterion C.2</a:t>
                      </a:r>
                    </a:p>
                  </a:txBody>
                  <a:tcPr marL="91425" marR="91425" marT="91425" marB="91425"/>
                </a:tc>
                <a:tc>
                  <a:txBody>
                    <a:bodyPr/>
                    <a:lstStyle/>
                    <a:p>
                      <a:pPr lvl="0" rtl="0">
                        <a:lnSpc>
                          <a:spcPct val="115000"/>
                        </a:lnSpc>
                        <a:spcBef>
                          <a:spcPts val="0"/>
                        </a:spcBef>
                        <a:buNone/>
                      </a:pPr>
                      <a:r>
                        <a:rPr lang="en-US" sz="1800">
                          <a:solidFill>
                            <a:schemeClr val="dk1"/>
                          </a:solidFill>
                          <a:latin typeface="Calibri"/>
                          <a:ea typeface="Calibri"/>
                          <a:cs typeface="Calibri"/>
                          <a:sym typeface="Calibri"/>
                        </a:rPr>
                        <a:t>Shift of Rigor:  In major topics, pursue conceptual understanding, procedural skill and fluency, and application.</a:t>
                      </a:r>
                    </a:p>
                  </a:txBody>
                  <a:tcPr marL="91425" marR="91425" marT="91425" marB="91425"/>
                </a:tc>
              </a:tr>
              <a:tr h="457175">
                <a:tc>
                  <a:txBody>
                    <a:bodyPr/>
                    <a:lstStyle/>
                    <a:p>
                      <a:pPr lvl="0" rtl="0">
                        <a:spcBef>
                          <a:spcPts val="0"/>
                        </a:spcBef>
                        <a:buNone/>
                      </a:pPr>
                      <a:r>
                        <a:rPr lang="en-US" dirty="0">
                          <a:latin typeface="Calibri" panose="020F0502020204030204" pitchFamily="34" charset="0"/>
                        </a:rPr>
                        <a:t>Criterion C.3</a:t>
                      </a:r>
                    </a:p>
                  </a:txBody>
                  <a:tcPr marL="91425" marR="91425" marT="91425" marB="91425"/>
                </a:tc>
                <a:tc>
                  <a:txBody>
                    <a:bodyPr/>
                    <a:lstStyle/>
                    <a:p>
                      <a:pPr lvl="0" rtl="0">
                        <a:lnSpc>
                          <a:spcPct val="115000"/>
                        </a:lnSpc>
                        <a:spcBef>
                          <a:spcPts val="0"/>
                        </a:spcBef>
                        <a:buNone/>
                      </a:pPr>
                      <a:r>
                        <a:rPr lang="en-US" sz="1800">
                          <a:solidFill>
                            <a:schemeClr val="dk1"/>
                          </a:solidFill>
                          <a:latin typeface="Calibri"/>
                          <a:ea typeface="Calibri"/>
                          <a:cs typeface="Calibri"/>
                          <a:sym typeface="Calibri"/>
                        </a:rPr>
                        <a:t>Shift of Coherence:  Think across grades, and link to major topics within grades. Practices should be meaningful and connect to content standards, ideally to the content for success in later mathematics.</a:t>
                      </a:r>
                    </a:p>
                  </a:txBody>
                  <a:tcPr marL="91425" marR="91425" marT="91425" marB="91425"/>
                </a:tc>
              </a:tr>
              <a:tr h="457175">
                <a:tc>
                  <a:txBody>
                    <a:bodyPr/>
                    <a:lstStyle/>
                    <a:p>
                      <a:pPr lvl="0" rtl="0">
                        <a:spcBef>
                          <a:spcPts val="0"/>
                        </a:spcBef>
                        <a:buNone/>
                      </a:pPr>
                      <a:r>
                        <a:rPr lang="en-US" dirty="0">
                          <a:latin typeface="Calibri" panose="020F0502020204030204" pitchFamily="34" charset="0"/>
                        </a:rPr>
                        <a:t>Criterion C.4</a:t>
                      </a:r>
                    </a:p>
                  </a:txBody>
                  <a:tcPr marL="91425" marR="91425" marT="91425" marB="91425"/>
                </a:tc>
                <a:tc>
                  <a:txBody>
                    <a:bodyPr/>
                    <a:lstStyle/>
                    <a:p>
                      <a:pPr lvl="0" rtl="0">
                        <a:lnSpc>
                          <a:spcPct val="115000"/>
                        </a:lnSpc>
                        <a:spcBef>
                          <a:spcPts val="0"/>
                        </a:spcBef>
                        <a:buNone/>
                      </a:pPr>
                      <a:r>
                        <a:rPr lang="en-US" sz="1800">
                          <a:solidFill>
                            <a:schemeClr val="dk1"/>
                          </a:solidFill>
                          <a:latin typeface="Calibri"/>
                          <a:ea typeface="Calibri"/>
                          <a:cs typeface="Calibri"/>
                          <a:sym typeface="Calibri"/>
                        </a:rPr>
                        <a:t>Shifts of Focus, Coherence, and Rigor: Problems</a:t>
                      </a:r>
                      <a:r>
                        <a:rPr lang="en-US" sz="1800" b="1">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should range from less demanding to very demanding to allow teachers to gather information on the range of students in their classrooms</a:t>
                      </a:r>
                    </a:p>
                  </a:txBody>
                  <a:tcPr marL="91425" marR="91425" marT="91425" marB="91425"/>
                </a:tc>
              </a:tr>
              <a:tr h="457175">
                <a:tc>
                  <a:txBody>
                    <a:bodyPr/>
                    <a:lstStyle/>
                    <a:p>
                      <a:pPr lvl="0" rtl="0">
                        <a:spcBef>
                          <a:spcPts val="0"/>
                        </a:spcBef>
                        <a:buNone/>
                      </a:pPr>
                      <a:r>
                        <a:rPr lang="en-US" dirty="0">
                          <a:latin typeface="Calibri" panose="020F0502020204030204" pitchFamily="34" charset="0"/>
                        </a:rPr>
                        <a:t>Criterion C.5</a:t>
                      </a:r>
                    </a:p>
                  </a:txBody>
                  <a:tcPr marL="91425" marR="91425" marT="91425" marB="91425"/>
                </a:tc>
                <a:tc>
                  <a:txBody>
                    <a:bodyPr/>
                    <a:lstStyle/>
                    <a:p>
                      <a:pPr lvl="0" rtl="0">
                        <a:lnSpc>
                          <a:spcPct val="115000"/>
                        </a:lnSpc>
                        <a:spcBef>
                          <a:spcPts val="0"/>
                        </a:spcBef>
                        <a:buClr>
                          <a:schemeClr val="dk1"/>
                        </a:buClr>
                        <a:buSzPct val="61111"/>
                        <a:buFont typeface="Arial"/>
                        <a:buNone/>
                      </a:pPr>
                      <a:r>
                        <a:rPr lang="en-US" sz="1800" dirty="0">
                          <a:solidFill>
                            <a:schemeClr val="dk1"/>
                          </a:solidFill>
                          <a:latin typeface="Calibri"/>
                          <a:ea typeface="Calibri"/>
                          <a:cs typeface="Calibri"/>
                          <a:sym typeface="Calibri"/>
                        </a:rPr>
                        <a:t>Shifts of Focus, Coherence and Rigor:  A variety of item types and items free from mathematical inaccuracy</a:t>
                      </a:r>
                    </a:p>
                    <a:p>
                      <a:pPr lvl="0" rtl="0">
                        <a:lnSpc>
                          <a:spcPct val="115000"/>
                        </a:lnSpc>
                        <a:spcBef>
                          <a:spcPts val="0"/>
                        </a:spcBef>
                        <a:buNone/>
                      </a:pPr>
                      <a:endParaRPr sz="1800" dirty="0">
                        <a:solidFill>
                          <a:schemeClr val="dk1"/>
                        </a:solidFill>
                        <a:latin typeface="Calibri"/>
                        <a:ea typeface="Calibri"/>
                        <a:cs typeface="Calibri"/>
                        <a:sym typeface="Calibri"/>
                      </a:endParaRPr>
                    </a:p>
                  </a:txBody>
                  <a:tcPr marL="91425" marR="91425" marT="91425" marB="91425"/>
                </a:tc>
              </a:tr>
            </a:tbl>
          </a:graphicData>
        </a:graphic>
      </p:graphicFrame>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216575" y="1485825"/>
            <a:ext cx="8620500" cy="27990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endParaRPr dirty="0"/>
          </a:p>
          <a:p>
            <a:pPr marL="0" marR="0" lvl="0" indent="0" algn="ctr" rtl="0">
              <a:lnSpc>
                <a:spcPct val="100000"/>
              </a:lnSpc>
              <a:spcBef>
                <a:spcPts val="0"/>
              </a:spcBef>
              <a:spcAft>
                <a:spcPts val="0"/>
              </a:spcAft>
              <a:buClr>
                <a:schemeClr val="dk1"/>
              </a:buClr>
              <a:buSzPct val="25000"/>
              <a:buFont typeface="Allerta"/>
              <a:buNone/>
            </a:pPr>
            <a:endParaRPr dirty="0"/>
          </a:p>
          <a:p>
            <a:pPr marL="0" marR="0" lvl="0" indent="0" algn="ctr" rtl="0">
              <a:lnSpc>
                <a:spcPct val="100000"/>
              </a:lnSpc>
              <a:spcBef>
                <a:spcPts val="0"/>
              </a:spcBef>
              <a:spcAft>
                <a:spcPts val="0"/>
              </a:spcAft>
              <a:buClr>
                <a:schemeClr val="dk1"/>
              </a:buClr>
              <a:buSzPct val="25000"/>
              <a:buFont typeface="Allerta"/>
              <a:buNone/>
            </a:pPr>
            <a:r>
              <a:rPr lang="en-US" dirty="0"/>
              <a:t>Poll:</a:t>
            </a:r>
          </a:p>
          <a:p>
            <a:pPr marL="0" marR="0" lvl="0" indent="0" algn="ctr" rtl="0">
              <a:lnSpc>
                <a:spcPct val="100000"/>
              </a:lnSpc>
              <a:spcBef>
                <a:spcPts val="0"/>
              </a:spcBef>
              <a:spcAft>
                <a:spcPts val="0"/>
              </a:spcAft>
              <a:buClr>
                <a:schemeClr val="dk1"/>
              </a:buClr>
              <a:buSzPct val="25000"/>
              <a:buFont typeface="Allerta"/>
              <a:buNone/>
            </a:pPr>
            <a:r>
              <a:rPr lang="en-US" dirty="0"/>
              <a:t>How connected are your assessments to the Shifts and the Criteria?</a:t>
            </a:r>
          </a:p>
          <a:p>
            <a:pPr marL="0" marR="0" lvl="0" indent="0" algn="l" rtl="0">
              <a:lnSpc>
                <a:spcPct val="100000"/>
              </a:lnSpc>
              <a:spcBef>
                <a:spcPts val="0"/>
              </a:spcBef>
              <a:spcAft>
                <a:spcPts val="0"/>
              </a:spcAft>
              <a:buClr>
                <a:schemeClr val="dk1"/>
              </a:buClr>
              <a:buSzPct val="25000"/>
              <a:buFont typeface="Allerta"/>
              <a:buNone/>
            </a:pPr>
            <a:endParaRPr sz="1100" b="0" i="0" u="none" strike="noStrike" cap="none" dirty="0">
              <a:solidFill>
                <a:srgbClr val="23593E"/>
              </a:solidFill>
              <a:cs typeface="Allerta"/>
              <a:sym typeface="Allerta"/>
            </a:endParaRPr>
          </a:p>
          <a:p>
            <a:pPr marL="0" marR="0" lvl="0" indent="0" algn="l" rtl="0">
              <a:lnSpc>
                <a:spcPct val="100000"/>
              </a:lnSpc>
              <a:spcBef>
                <a:spcPts val="0"/>
              </a:spcBef>
              <a:spcAft>
                <a:spcPts val="0"/>
              </a:spcAft>
              <a:buClr>
                <a:schemeClr val="dk1"/>
              </a:buClr>
              <a:buSzPct val="25000"/>
              <a:buFont typeface="Allerta"/>
              <a:buNone/>
            </a:pPr>
            <a:endParaRPr sz="1100" b="0" i="0" u="none" strike="noStrike" cap="none" dirty="0">
              <a:solidFill>
                <a:srgbClr val="23593E"/>
              </a:solidFill>
              <a:cs typeface="Allerta"/>
              <a:sym typeface="Allerta"/>
            </a:endParaRPr>
          </a:p>
          <a:p>
            <a:pPr marL="0" marR="0" lvl="0" indent="0" algn="l" rtl="0">
              <a:lnSpc>
                <a:spcPct val="100000"/>
              </a:lnSpc>
              <a:spcBef>
                <a:spcPts val="0"/>
              </a:spcBef>
              <a:spcAft>
                <a:spcPts val="0"/>
              </a:spcAft>
              <a:buClr>
                <a:schemeClr val="dk1"/>
              </a:buClr>
              <a:buSzPct val="25000"/>
              <a:buFont typeface="Allerta"/>
              <a:buNone/>
            </a:pPr>
            <a:endParaRPr sz="1400" b="0" i="0" u="none" strike="noStrike" cap="none" dirty="0">
              <a:solidFill>
                <a:srgbClr val="23593E"/>
              </a:solidFill>
              <a:cs typeface="Allerta"/>
              <a:sym typeface="Allerta"/>
            </a:endParaRPr>
          </a:p>
          <a:p>
            <a:pPr marL="0" marR="0" lvl="0" indent="0" algn="l" rtl="0">
              <a:lnSpc>
                <a:spcPct val="100000"/>
              </a:lnSpc>
              <a:spcBef>
                <a:spcPts val="0"/>
              </a:spcBef>
              <a:spcAft>
                <a:spcPts val="0"/>
              </a:spcAft>
              <a:buClr>
                <a:schemeClr val="dk1"/>
              </a:buClr>
              <a:buSzPct val="25000"/>
              <a:buFont typeface="Allerta"/>
              <a:buNone/>
            </a:pPr>
            <a:endParaRPr dirty="0"/>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216575" y="2829674"/>
            <a:ext cx="8620500" cy="1025698"/>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dirty="0"/>
              <a:t>How do I prepare my students for high- quality assessments?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216575" y="1975975"/>
            <a:ext cx="8620500" cy="2982900"/>
          </a:xfrm>
          <a:prstGeom prst="rect">
            <a:avLst/>
          </a:prstGeom>
        </p:spPr>
        <p:txBody>
          <a:bodyPr lIns="91425" tIns="91425" rIns="91425" bIns="91425" anchor="ctr" anchorCtr="0">
            <a:noAutofit/>
          </a:bodyPr>
          <a:lstStyle/>
          <a:p>
            <a:pPr lvl="0" algn="ctr" rtl="0">
              <a:spcBef>
                <a:spcPts val="0"/>
              </a:spcBef>
              <a:buNone/>
            </a:pPr>
            <a:r>
              <a:rPr lang="en-US" dirty="0"/>
              <a:t>Question: </a:t>
            </a:r>
          </a:p>
          <a:p>
            <a:pPr lvl="0" algn="ctr" rtl="0">
              <a:spcBef>
                <a:spcPts val="0"/>
              </a:spcBef>
              <a:buNone/>
            </a:pPr>
            <a:r>
              <a:rPr lang="en-US" dirty="0"/>
              <a:t>What are you currently doing to prepare your students for Summative Assessments?</a:t>
            </a:r>
          </a:p>
          <a:p>
            <a:pPr lvl="0" algn="ctr" rtl="0">
              <a:spcBef>
                <a:spcPts val="0"/>
              </a:spcBef>
              <a:buNone/>
            </a:pPr>
            <a:endParaRPr sz="1200" dirty="0"/>
          </a:p>
          <a:p>
            <a:pPr lvl="0" algn="ctr">
              <a:spcBef>
                <a:spcPts val="0"/>
              </a:spcBef>
              <a:buNone/>
            </a:pPr>
            <a:r>
              <a:rPr lang="en-US" sz="1200" dirty="0"/>
              <a:t>Use the Questions tab on your control panel to submit your response.</a:t>
            </a:r>
            <a:r>
              <a:rPr lang="en-US" dirty="0"/>
              <a:t>  </a:t>
            </a:r>
          </a:p>
        </p:txBody>
      </p:sp>
      <p:sp>
        <p:nvSpPr>
          <p:cNvPr id="398" name="Shape 398"/>
          <p:cNvSpPr txBox="1"/>
          <p:nvPr/>
        </p:nvSpPr>
        <p:spPr>
          <a:xfrm>
            <a:off x="2025975" y="3553600"/>
            <a:ext cx="6240600" cy="728100"/>
          </a:xfrm>
          <a:prstGeom prst="rect">
            <a:avLst/>
          </a:prstGeom>
          <a:noFill/>
          <a:ln>
            <a:noFill/>
          </a:ln>
        </p:spPr>
        <p:txBody>
          <a:bodyPr lIns="91425" tIns="91425" rIns="91425" bIns="91425" anchor="t" anchorCtr="0">
            <a:noAutofit/>
          </a:bodyPr>
          <a:lstStyle/>
          <a:p>
            <a:pPr lvl="0">
              <a:spcBef>
                <a:spcPts val="0"/>
              </a:spcBef>
              <a:buNone/>
            </a:pPr>
            <a:endParaRPr dirty="0">
              <a:latin typeface="Calibri" panose="020F0502020204030204" pitchFamily="34" charset="0"/>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How do I prepare my students? ELA item comparison</a:t>
            </a:r>
          </a:p>
        </p:txBody>
      </p:sp>
      <p:sp>
        <p:nvSpPr>
          <p:cNvPr id="405" name="Shape 405"/>
          <p:cNvSpPr txBox="1">
            <a:spLocks noGrp="1"/>
          </p:cNvSpPr>
          <p:nvPr>
            <p:ph type="body" idx="1"/>
          </p:nvPr>
        </p:nvSpPr>
        <p:spPr>
          <a:xfrm>
            <a:off x="457200" y="1203437"/>
            <a:ext cx="4040100" cy="639900"/>
          </a:xfrm>
          <a:prstGeom prst="rect">
            <a:avLst/>
          </a:prstGeom>
        </p:spPr>
        <p:txBody>
          <a:bodyPr lIns="91425" tIns="91425" rIns="91425" bIns="91425" anchor="b" anchorCtr="0">
            <a:noAutofit/>
          </a:bodyPr>
          <a:lstStyle/>
          <a:p>
            <a:pPr marL="0" lvl="0" indent="0">
              <a:spcBef>
                <a:spcPts val="0"/>
              </a:spcBef>
              <a:buNone/>
            </a:pPr>
            <a:r>
              <a:rPr lang="en-US" dirty="0"/>
              <a:t>Traditional Item</a:t>
            </a:r>
          </a:p>
        </p:txBody>
      </p:sp>
      <p:sp>
        <p:nvSpPr>
          <p:cNvPr id="406" name="Shape 406"/>
          <p:cNvSpPr txBox="1">
            <a:spLocks noGrp="1"/>
          </p:cNvSpPr>
          <p:nvPr>
            <p:ph type="body" idx="2"/>
          </p:nvPr>
        </p:nvSpPr>
        <p:spPr>
          <a:xfrm>
            <a:off x="457200" y="1934550"/>
            <a:ext cx="4040100" cy="4207500"/>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45833"/>
              <a:buFont typeface="Arial"/>
              <a:buNone/>
            </a:pPr>
            <a:r>
              <a:rPr lang="en-US" dirty="0">
                <a:solidFill>
                  <a:srgbClr val="3F3F39"/>
                </a:solidFill>
              </a:rPr>
              <a:t>What are the two texts </a:t>
            </a:r>
            <a:r>
              <a:rPr lang="en-US" u="sng" dirty="0">
                <a:solidFill>
                  <a:srgbClr val="3F3F39"/>
                </a:solidFill>
              </a:rPr>
              <a:t>mostly</a:t>
            </a:r>
            <a:r>
              <a:rPr lang="en-US" dirty="0">
                <a:solidFill>
                  <a:srgbClr val="3F3F39"/>
                </a:solidFill>
              </a:rPr>
              <a:t> about?</a:t>
            </a:r>
          </a:p>
          <a:p>
            <a:pPr marL="0" lvl="0" indent="-69850" rtl="0">
              <a:lnSpc>
                <a:spcPct val="115000"/>
              </a:lnSpc>
              <a:spcBef>
                <a:spcPts val="0"/>
              </a:spcBef>
              <a:buClr>
                <a:schemeClr val="dk1"/>
              </a:buClr>
              <a:buSzPct val="91666"/>
              <a:buFont typeface="Arial"/>
              <a:buNone/>
            </a:pPr>
            <a:r>
              <a:rPr lang="en-US" sz="1200" dirty="0">
                <a:solidFill>
                  <a:schemeClr val="dk1"/>
                </a:solidFill>
                <a:ea typeface="Times New Roman"/>
                <a:cs typeface="Times New Roman"/>
                <a:sym typeface="Times New Roman"/>
              </a:rPr>
              <a:t> </a:t>
            </a:r>
          </a:p>
          <a:p>
            <a:pPr marL="0" lvl="0" indent="-69850" rtl="0">
              <a:lnSpc>
                <a:spcPct val="115000"/>
              </a:lnSpc>
              <a:spcBef>
                <a:spcPts val="0"/>
              </a:spcBef>
              <a:buClr>
                <a:schemeClr val="dk1"/>
              </a:buClr>
              <a:buSzPct val="45833"/>
              <a:buFont typeface="Arial"/>
              <a:buNone/>
            </a:pPr>
            <a:r>
              <a:rPr lang="en-US" dirty="0">
                <a:solidFill>
                  <a:schemeClr val="dk1"/>
                </a:solidFill>
                <a:ea typeface="Arial"/>
                <a:cs typeface="Arial"/>
                <a:sym typeface="Arial"/>
              </a:rPr>
              <a:t>A.</a:t>
            </a:r>
            <a:r>
              <a:rPr lang="en-US" sz="700" dirty="0">
                <a:solidFill>
                  <a:schemeClr val="dk1"/>
                </a:solidFill>
                <a:ea typeface="Times New Roman"/>
                <a:cs typeface="Times New Roman"/>
                <a:sym typeface="Times New Roman"/>
              </a:rPr>
              <a:t>      </a:t>
            </a:r>
            <a:r>
              <a:rPr lang="en-US" dirty="0">
                <a:solidFill>
                  <a:srgbClr val="3F3F39"/>
                </a:solidFill>
              </a:rPr>
              <a:t>child labor*</a:t>
            </a:r>
          </a:p>
          <a:p>
            <a:pPr marL="0" lvl="0" indent="-69850" rtl="0">
              <a:lnSpc>
                <a:spcPct val="115000"/>
              </a:lnSpc>
              <a:spcBef>
                <a:spcPts val="0"/>
              </a:spcBef>
              <a:buClr>
                <a:schemeClr val="dk1"/>
              </a:buClr>
              <a:buSzPct val="45833"/>
              <a:buFont typeface="Arial"/>
              <a:buNone/>
            </a:pPr>
            <a:r>
              <a:rPr lang="en-US" dirty="0">
                <a:solidFill>
                  <a:schemeClr val="dk1"/>
                </a:solidFill>
                <a:ea typeface="Arial"/>
                <a:cs typeface="Arial"/>
                <a:sym typeface="Arial"/>
              </a:rPr>
              <a:t>B.</a:t>
            </a:r>
            <a:r>
              <a:rPr lang="en-US" sz="700" dirty="0">
                <a:solidFill>
                  <a:schemeClr val="dk1"/>
                </a:solidFill>
                <a:ea typeface="Times New Roman"/>
                <a:cs typeface="Times New Roman"/>
                <a:sym typeface="Times New Roman"/>
              </a:rPr>
              <a:t>      </a:t>
            </a:r>
            <a:r>
              <a:rPr lang="en-US" dirty="0">
                <a:solidFill>
                  <a:srgbClr val="3F3F39"/>
                </a:solidFill>
              </a:rPr>
              <a:t>friendship</a:t>
            </a:r>
          </a:p>
          <a:p>
            <a:pPr marL="0" lvl="0" indent="-69850" rtl="0">
              <a:lnSpc>
                <a:spcPct val="115000"/>
              </a:lnSpc>
              <a:spcBef>
                <a:spcPts val="0"/>
              </a:spcBef>
              <a:buClr>
                <a:schemeClr val="dk1"/>
              </a:buClr>
              <a:buSzPct val="45833"/>
              <a:buFont typeface="Arial"/>
              <a:buNone/>
            </a:pPr>
            <a:r>
              <a:rPr lang="en-US" dirty="0">
                <a:solidFill>
                  <a:schemeClr val="dk1"/>
                </a:solidFill>
                <a:ea typeface="Arial"/>
                <a:cs typeface="Arial"/>
                <a:sym typeface="Arial"/>
              </a:rPr>
              <a:t>C.</a:t>
            </a:r>
            <a:r>
              <a:rPr lang="en-US" sz="700" dirty="0">
                <a:solidFill>
                  <a:schemeClr val="dk1"/>
                </a:solidFill>
                <a:ea typeface="Times New Roman"/>
                <a:cs typeface="Times New Roman"/>
                <a:sym typeface="Times New Roman"/>
              </a:rPr>
              <a:t>      </a:t>
            </a:r>
            <a:r>
              <a:rPr lang="en-US" dirty="0">
                <a:solidFill>
                  <a:srgbClr val="3F3F39"/>
                </a:solidFill>
              </a:rPr>
              <a:t>the importance of education</a:t>
            </a:r>
          </a:p>
          <a:p>
            <a:pPr marL="0" lvl="0" indent="-69850" rtl="0">
              <a:lnSpc>
                <a:spcPct val="115000"/>
              </a:lnSpc>
              <a:spcBef>
                <a:spcPts val="0"/>
              </a:spcBef>
              <a:buClr>
                <a:schemeClr val="dk1"/>
              </a:buClr>
              <a:buSzPct val="45833"/>
              <a:buFont typeface="Arial"/>
              <a:buNone/>
            </a:pPr>
            <a:r>
              <a:rPr lang="en-US" dirty="0">
                <a:solidFill>
                  <a:schemeClr val="dk1"/>
                </a:solidFill>
                <a:ea typeface="Arial"/>
                <a:cs typeface="Arial"/>
                <a:sym typeface="Arial"/>
              </a:rPr>
              <a:t>D.</a:t>
            </a:r>
            <a:r>
              <a:rPr lang="en-US" sz="700" dirty="0">
                <a:solidFill>
                  <a:schemeClr val="dk1"/>
                </a:solidFill>
                <a:ea typeface="Times New Roman"/>
                <a:cs typeface="Times New Roman"/>
                <a:sym typeface="Times New Roman"/>
              </a:rPr>
              <a:t>      </a:t>
            </a:r>
            <a:r>
              <a:rPr lang="en-US" dirty="0">
                <a:solidFill>
                  <a:srgbClr val="3F3F39"/>
                </a:solidFill>
              </a:rPr>
              <a:t>the need for independence</a:t>
            </a:r>
          </a:p>
          <a:p>
            <a:pPr marL="0" lvl="0" indent="-69850" rtl="0">
              <a:lnSpc>
                <a:spcPct val="115000"/>
              </a:lnSpc>
              <a:spcBef>
                <a:spcPts val="0"/>
              </a:spcBef>
              <a:buClr>
                <a:srgbClr val="000000"/>
              </a:buClr>
              <a:buSzPct val="78571"/>
              <a:buFont typeface="Arial"/>
              <a:buNone/>
            </a:pPr>
            <a:endParaRPr sz="1400" dirty="0"/>
          </a:p>
        </p:txBody>
      </p:sp>
      <p:sp>
        <p:nvSpPr>
          <p:cNvPr id="407" name="Shape 407"/>
          <p:cNvSpPr txBox="1">
            <a:spLocks noGrp="1"/>
          </p:cNvSpPr>
          <p:nvPr>
            <p:ph type="body" idx="3"/>
          </p:nvPr>
        </p:nvSpPr>
        <p:spPr>
          <a:xfrm>
            <a:off x="4645025" y="1203437"/>
            <a:ext cx="4041900" cy="639900"/>
          </a:xfrm>
          <a:prstGeom prst="rect">
            <a:avLst/>
          </a:prstGeom>
        </p:spPr>
        <p:txBody>
          <a:bodyPr lIns="91425" tIns="91425" rIns="91425" bIns="91425" anchor="b" anchorCtr="0">
            <a:noAutofit/>
          </a:bodyPr>
          <a:lstStyle/>
          <a:p>
            <a:pPr lvl="0">
              <a:spcBef>
                <a:spcPts val="0"/>
              </a:spcBef>
              <a:buNone/>
            </a:pPr>
            <a:r>
              <a:rPr lang="en-US" dirty="0"/>
              <a:t>Next-Generation Item</a:t>
            </a:r>
          </a:p>
        </p:txBody>
      </p:sp>
      <p:sp>
        <p:nvSpPr>
          <p:cNvPr id="408" name="Shape 408"/>
          <p:cNvSpPr txBox="1">
            <a:spLocks noGrp="1"/>
          </p:cNvSpPr>
          <p:nvPr>
            <p:ph type="body" idx="4"/>
          </p:nvPr>
        </p:nvSpPr>
        <p:spPr>
          <a:xfrm>
            <a:off x="4645025" y="1934600"/>
            <a:ext cx="4041900" cy="4207500"/>
          </a:xfrm>
          <a:prstGeom prst="rect">
            <a:avLst/>
          </a:prstGeom>
        </p:spPr>
        <p:txBody>
          <a:bodyPr lIns="91425" tIns="91425" rIns="91425" bIns="91425" anchor="t" anchorCtr="0">
            <a:noAutofit/>
          </a:bodyPr>
          <a:lstStyle/>
          <a:p>
            <a:pPr marL="0" lvl="0" indent="-69850" rtl="0">
              <a:lnSpc>
                <a:spcPct val="115000"/>
              </a:lnSpc>
              <a:spcBef>
                <a:spcPts val="0"/>
              </a:spcBef>
              <a:spcAft>
                <a:spcPts val="600"/>
              </a:spcAft>
              <a:buClr>
                <a:schemeClr val="dk1"/>
              </a:buClr>
              <a:buSzPct val="78571"/>
              <a:buFont typeface="Arial"/>
              <a:buNone/>
            </a:pPr>
            <a:r>
              <a:rPr lang="en-US" sz="1400" b="1" dirty="0">
                <a:solidFill>
                  <a:schemeClr val="dk1"/>
                </a:solidFill>
                <a:latin typeface="Calibri"/>
                <a:ea typeface="Calibri"/>
                <a:cs typeface="Calibri"/>
                <a:sym typeface="Calibri"/>
              </a:rPr>
              <a:t>Part A:  In Text 1, how does Arthur respond when Miss Lesley asks Grace to help with the letter?</a:t>
            </a:r>
          </a:p>
          <a:p>
            <a:pPr marL="0" lvl="0" indent="-69850" rtl="0">
              <a:lnSpc>
                <a:spcPct val="115000"/>
              </a:lnSpc>
              <a:spcBef>
                <a:spcPts val="0"/>
              </a:spcBef>
              <a:buClr>
                <a:schemeClr val="dk1"/>
              </a:buClr>
              <a:buSzPct val="78571"/>
              <a:buFont typeface="Arial"/>
              <a:buNone/>
            </a:pPr>
            <a:r>
              <a:rPr lang="en-US" sz="1400" dirty="0" err="1">
                <a:solidFill>
                  <a:schemeClr val="dk1"/>
                </a:solidFill>
                <a:ea typeface="Arial"/>
                <a:cs typeface="Arial"/>
                <a:sym typeface="Arial"/>
              </a:rPr>
              <a:t>A.</a:t>
            </a:r>
            <a:r>
              <a:rPr lang="en-US" sz="1400" dirty="0" err="1">
                <a:solidFill>
                  <a:schemeClr val="dk1"/>
                </a:solidFill>
                <a:latin typeface="Calibri"/>
                <a:ea typeface="Calibri"/>
                <a:cs typeface="Calibri"/>
                <a:sym typeface="Calibri"/>
              </a:rPr>
              <a:t>He</a:t>
            </a:r>
            <a:r>
              <a:rPr lang="en-US" sz="1400" dirty="0">
                <a:solidFill>
                  <a:schemeClr val="dk1"/>
                </a:solidFill>
                <a:latin typeface="Calibri"/>
                <a:ea typeface="Calibri"/>
                <a:cs typeface="Calibri"/>
                <a:sym typeface="Calibri"/>
              </a:rPr>
              <a:t> worries that Grace may reveal that Miss Lesley helped write the letter.*</a:t>
            </a:r>
          </a:p>
          <a:p>
            <a:pPr marL="0" lvl="0" indent="-69850" rtl="0">
              <a:lnSpc>
                <a:spcPct val="115000"/>
              </a:lnSpc>
              <a:spcBef>
                <a:spcPts val="0"/>
              </a:spcBef>
              <a:buClr>
                <a:schemeClr val="dk1"/>
              </a:buClr>
              <a:buSzPct val="78571"/>
              <a:buFont typeface="Arial"/>
              <a:buNone/>
            </a:pPr>
            <a:r>
              <a:rPr lang="en-US" sz="1400" dirty="0" err="1">
                <a:solidFill>
                  <a:schemeClr val="dk1"/>
                </a:solidFill>
                <a:ea typeface="Arial"/>
                <a:cs typeface="Arial"/>
                <a:sym typeface="Arial"/>
              </a:rPr>
              <a:t>B.</a:t>
            </a:r>
            <a:r>
              <a:rPr lang="en-US" sz="1400" dirty="0" err="1">
                <a:solidFill>
                  <a:schemeClr val="dk1"/>
                </a:solidFill>
                <a:latin typeface="Calibri"/>
                <a:ea typeface="Calibri"/>
                <a:cs typeface="Calibri"/>
                <a:sym typeface="Calibri"/>
              </a:rPr>
              <a:t>He</a:t>
            </a:r>
            <a:r>
              <a:rPr lang="en-US" sz="1400" dirty="0">
                <a:solidFill>
                  <a:schemeClr val="dk1"/>
                </a:solidFill>
                <a:latin typeface="Calibri"/>
                <a:ea typeface="Calibri"/>
                <a:cs typeface="Calibri"/>
                <a:sym typeface="Calibri"/>
              </a:rPr>
              <a:t> appreciates that Grace is helping him think of details to include in the letter.</a:t>
            </a:r>
          </a:p>
          <a:p>
            <a:pPr marL="0" lvl="0" indent="-69850" rtl="0">
              <a:lnSpc>
                <a:spcPct val="115000"/>
              </a:lnSpc>
              <a:spcBef>
                <a:spcPts val="0"/>
              </a:spcBef>
              <a:buClr>
                <a:schemeClr val="dk1"/>
              </a:buClr>
              <a:buSzPct val="78571"/>
              <a:buFont typeface="Arial"/>
              <a:buNone/>
            </a:pPr>
            <a:r>
              <a:rPr lang="en-US" sz="1400" dirty="0" err="1">
                <a:solidFill>
                  <a:schemeClr val="dk1"/>
                </a:solidFill>
                <a:ea typeface="Arial"/>
                <a:cs typeface="Arial"/>
                <a:sym typeface="Arial"/>
              </a:rPr>
              <a:t>C.</a:t>
            </a:r>
            <a:r>
              <a:rPr lang="en-US" sz="1400" dirty="0" err="1">
                <a:solidFill>
                  <a:schemeClr val="dk1"/>
                </a:solidFill>
                <a:latin typeface="Calibri"/>
                <a:ea typeface="Calibri"/>
                <a:cs typeface="Calibri"/>
                <a:sym typeface="Calibri"/>
              </a:rPr>
              <a:t>He</a:t>
            </a:r>
            <a:r>
              <a:rPr lang="en-US" sz="1400" dirty="0">
                <a:solidFill>
                  <a:schemeClr val="dk1"/>
                </a:solidFill>
                <a:latin typeface="Calibri"/>
                <a:ea typeface="Calibri"/>
                <a:cs typeface="Calibri"/>
                <a:sym typeface="Calibri"/>
              </a:rPr>
              <a:t> believes Grace will help make the activity go faster so they can get back to work.</a:t>
            </a:r>
          </a:p>
          <a:p>
            <a:pPr marL="0" lvl="0" indent="-69850" rtl="0">
              <a:lnSpc>
                <a:spcPct val="115000"/>
              </a:lnSpc>
              <a:spcBef>
                <a:spcPts val="0"/>
              </a:spcBef>
              <a:buClr>
                <a:schemeClr val="dk1"/>
              </a:buClr>
              <a:buSzPct val="78571"/>
              <a:buFont typeface="Arial"/>
              <a:buNone/>
            </a:pPr>
            <a:r>
              <a:rPr lang="en-US" sz="1400" dirty="0" err="1">
                <a:solidFill>
                  <a:schemeClr val="dk1"/>
                </a:solidFill>
                <a:ea typeface="Arial"/>
                <a:cs typeface="Arial"/>
                <a:sym typeface="Arial"/>
              </a:rPr>
              <a:t>D.</a:t>
            </a:r>
            <a:r>
              <a:rPr lang="en-US" sz="1400" dirty="0" err="1">
                <a:solidFill>
                  <a:schemeClr val="dk1"/>
                </a:solidFill>
                <a:latin typeface="Calibri"/>
                <a:ea typeface="Calibri"/>
                <a:cs typeface="Calibri"/>
                <a:sym typeface="Calibri"/>
              </a:rPr>
              <a:t>He</a:t>
            </a:r>
            <a:r>
              <a:rPr lang="en-US" sz="1400" dirty="0">
                <a:solidFill>
                  <a:schemeClr val="dk1"/>
                </a:solidFill>
                <a:latin typeface="Calibri"/>
                <a:ea typeface="Calibri"/>
                <a:cs typeface="Calibri"/>
                <a:sym typeface="Calibri"/>
              </a:rPr>
              <a:t> thinks it is good for Grace to learn about the Child Labor Committee.</a:t>
            </a:r>
          </a:p>
          <a:p>
            <a:pPr marL="0" lvl="0" indent="-69850" rtl="0">
              <a:lnSpc>
                <a:spcPct val="115000"/>
              </a:lnSpc>
              <a:spcBef>
                <a:spcPts val="0"/>
              </a:spcBef>
              <a:buClr>
                <a:schemeClr val="dk1"/>
              </a:buClr>
              <a:buSzPct val="78571"/>
              <a:buFont typeface="Arial"/>
              <a:buNone/>
            </a:pPr>
            <a:endParaRPr sz="1400" dirty="0">
              <a:solidFill>
                <a:schemeClr val="dk1"/>
              </a:solidFill>
              <a:latin typeface="Calibri"/>
              <a:ea typeface="Calibri"/>
              <a:cs typeface="Calibri"/>
              <a:sym typeface="Calibri"/>
            </a:endParaRPr>
          </a:p>
          <a:p>
            <a:pPr marL="0" lvl="0" indent="-69850" rtl="0">
              <a:lnSpc>
                <a:spcPct val="115000"/>
              </a:lnSpc>
              <a:spcBef>
                <a:spcPts val="0"/>
              </a:spcBef>
              <a:buClr>
                <a:schemeClr val="dk1"/>
              </a:buClr>
              <a:buSzPct val="78571"/>
              <a:buFont typeface="Arial"/>
              <a:buNone/>
            </a:pPr>
            <a:r>
              <a:rPr lang="en-US" sz="1400" b="1" dirty="0">
                <a:solidFill>
                  <a:schemeClr val="dk1"/>
                </a:solidFill>
                <a:latin typeface="Calibri"/>
                <a:ea typeface="Calibri"/>
                <a:cs typeface="Calibri"/>
                <a:sym typeface="Calibri"/>
              </a:rPr>
              <a:t>Part B:  Which sentence from Text 1 </a:t>
            </a:r>
            <a:r>
              <a:rPr lang="en-US" sz="1400" b="1" u="sng" dirty="0">
                <a:solidFill>
                  <a:schemeClr val="dk1"/>
                </a:solidFill>
                <a:latin typeface="Calibri"/>
                <a:ea typeface="Calibri"/>
                <a:cs typeface="Calibri"/>
                <a:sym typeface="Calibri"/>
              </a:rPr>
              <a:t>best</a:t>
            </a:r>
            <a:r>
              <a:rPr lang="en-US" sz="1400" b="1" dirty="0">
                <a:solidFill>
                  <a:schemeClr val="dk1"/>
                </a:solidFill>
                <a:latin typeface="Calibri"/>
                <a:ea typeface="Calibri"/>
                <a:cs typeface="Calibri"/>
                <a:sym typeface="Calibri"/>
              </a:rPr>
              <a:t> shows Arthur’s reaction?</a:t>
            </a:r>
          </a:p>
          <a:p>
            <a:pPr marL="0" lvl="0" indent="-69850" rtl="0">
              <a:lnSpc>
                <a:spcPct val="115000"/>
              </a:lnSpc>
              <a:spcBef>
                <a:spcPts val="0"/>
              </a:spcBef>
              <a:buClr>
                <a:schemeClr val="dk1"/>
              </a:buClr>
              <a:buSzPct val="78571"/>
              <a:buFont typeface="Arial"/>
              <a:buNone/>
            </a:pPr>
            <a:r>
              <a:rPr lang="en-US" sz="1400" dirty="0" err="1">
                <a:solidFill>
                  <a:schemeClr val="dk1"/>
                </a:solidFill>
                <a:ea typeface="Arial"/>
                <a:cs typeface="Arial"/>
                <a:sym typeface="Arial"/>
              </a:rPr>
              <a:t>A.</a:t>
            </a:r>
            <a:r>
              <a:rPr lang="en-US" sz="1400" dirty="0" err="1">
                <a:solidFill>
                  <a:schemeClr val="dk1"/>
                </a:solidFill>
                <a:latin typeface="Calibri"/>
                <a:ea typeface="Calibri"/>
                <a:cs typeface="Calibri"/>
                <a:sym typeface="Calibri"/>
              </a:rPr>
              <a:t>“Grace</a:t>
            </a:r>
            <a:r>
              <a:rPr lang="en-US" sz="1400" dirty="0">
                <a:solidFill>
                  <a:schemeClr val="dk1"/>
                </a:solidFill>
                <a:latin typeface="Calibri"/>
                <a:ea typeface="Calibri"/>
                <a:cs typeface="Calibri"/>
                <a:sym typeface="Calibri"/>
              </a:rPr>
              <a:t>, hush for once in your life and listen.”</a:t>
            </a:r>
          </a:p>
          <a:p>
            <a:pPr marL="0" lvl="0" indent="-69850" rtl="0">
              <a:lnSpc>
                <a:spcPct val="115000"/>
              </a:lnSpc>
              <a:spcBef>
                <a:spcPts val="0"/>
              </a:spcBef>
              <a:buClr>
                <a:schemeClr val="dk1"/>
              </a:buClr>
              <a:buSzPct val="78571"/>
              <a:buFont typeface="Arial"/>
              <a:buNone/>
            </a:pPr>
            <a:r>
              <a:rPr lang="en-US" sz="1400" dirty="0" err="1">
                <a:solidFill>
                  <a:schemeClr val="dk1"/>
                </a:solidFill>
                <a:ea typeface="Arial"/>
                <a:cs typeface="Arial"/>
                <a:sym typeface="Arial"/>
              </a:rPr>
              <a:t>B.</a:t>
            </a:r>
            <a:r>
              <a:rPr lang="en-US" sz="1400" dirty="0" err="1">
                <a:solidFill>
                  <a:schemeClr val="dk1"/>
                </a:solidFill>
                <a:latin typeface="Calibri"/>
                <a:ea typeface="Calibri"/>
                <a:cs typeface="Calibri"/>
                <a:sym typeface="Calibri"/>
              </a:rPr>
              <a:t>“That’s</a:t>
            </a:r>
            <a:r>
              <a:rPr lang="en-US" sz="1400" dirty="0">
                <a:solidFill>
                  <a:schemeClr val="dk1"/>
                </a:solidFill>
                <a:latin typeface="Calibri"/>
                <a:ea typeface="Calibri"/>
                <a:cs typeface="Calibri"/>
                <a:sym typeface="Calibri"/>
              </a:rPr>
              <a:t> as far as we got,” Arthur says. </a:t>
            </a:r>
          </a:p>
          <a:p>
            <a:pPr marL="0" lvl="0" indent="-69850" rtl="0">
              <a:lnSpc>
                <a:spcPct val="115000"/>
              </a:lnSpc>
              <a:spcBef>
                <a:spcPts val="0"/>
              </a:spcBef>
              <a:buClr>
                <a:schemeClr val="dk1"/>
              </a:buClr>
              <a:buSzPct val="78571"/>
              <a:buFont typeface="Arial"/>
              <a:buNone/>
            </a:pPr>
            <a:r>
              <a:rPr lang="en-US" sz="1400" dirty="0" err="1">
                <a:solidFill>
                  <a:schemeClr val="dk1"/>
                </a:solidFill>
                <a:ea typeface="Arial"/>
                <a:cs typeface="Arial"/>
                <a:sym typeface="Arial"/>
              </a:rPr>
              <a:t>C.</a:t>
            </a:r>
            <a:r>
              <a:rPr lang="en-US" sz="1400" dirty="0" err="1">
                <a:solidFill>
                  <a:schemeClr val="dk1"/>
                </a:solidFill>
                <a:latin typeface="Calibri"/>
                <a:ea typeface="Calibri"/>
                <a:cs typeface="Calibri"/>
                <a:sym typeface="Calibri"/>
              </a:rPr>
              <a:t>“Stop</a:t>
            </a:r>
            <a:r>
              <a:rPr lang="en-US" sz="1400" dirty="0">
                <a:solidFill>
                  <a:schemeClr val="dk1"/>
                </a:solidFill>
                <a:latin typeface="Calibri"/>
                <a:ea typeface="Calibri"/>
                <a:cs typeface="Calibri"/>
                <a:sym typeface="Calibri"/>
              </a:rPr>
              <a:t> arguing,” Arthur says to me. </a:t>
            </a:r>
          </a:p>
          <a:p>
            <a:pPr marL="0" lvl="0" indent="-69850">
              <a:lnSpc>
                <a:spcPct val="115000"/>
              </a:lnSpc>
              <a:spcBef>
                <a:spcPts val="0"/>
              </a:spcBef>
              <a:buClr>
                <a:schemeClr val="dk1"/>
              </a:buClr>
              <a:buSzPct val="78571"/>
              <a:buFont typeface="Arial"/>
              <a:buNone/>
            </a:pPr>
            <a:r>
              <a:rPr lang="en-US" sz="1400" dirty="0" err="1">
                <a:solidFill>
                  <a:schemeClr val="dk1"/>
                </a:solidFill>
                <a:ea typeface="Arial"/>
                <a:cs typeface="Arial"/>
                <a:sym typeface="Arial"/>
              </a:rPr>
              <a:t>D.</a:t>
            </a:r>
            <a:r>
              <a:rPr lang="en-US" sz="1400" dirty="0" err="1">
                <a:solidFill>
                  <a:schemeClr val="dk1"/>
                </a:solidFill>
                <a:latin typeface="Calibri"/>
                <a:ea typeface="Calibri"/>
                <a:cs typeface="Calibri"/>
                <a:sym typeface="Calibri"/>
              </a:rPr>
              <a:t>“You’d</a:t>
            </a:r>
            <a:r>
              <a:rPr lang="en-US" sz="1400" dirty="0">
                <a:solidFill>
                  <a:schemeClr val="dk1"/>
                </a:solidFill>
                <a:latin typeface="Calibri"/>
                <a:ea typeface="Calibri"/>
                <a:cs typeface="Calibri"/>
                <a:sym typeface="Calibri"/>
              </a:rPr>
              <a:t> better not tell.”*</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dirty="0"/>
              <a:t>Preparing Students for ELA Assessments with the Shifts</a:t>
            </a:r>
          </a:p>
        </p:txBody>
      </p:sp>
      <p:sp>
        <p:nvSpPr>
          <p:cNvPr id="415" name="Shape 415"/>
          <p:cNvSpPr txBox="1"/>
          <p:nvPr/>
        </p:nvSpPr>
        <p:spPr>
          <a:xfrm>
            <a:off x="650050" y="1591950"/>
            <a:ext cx="7724700" cy="4398600"/>
          </a:xfrm>
          <a:prstGeom prst="rect">
            <a:avLst/>
          </a:prstGeom>
          <a:noFill/>
          <a:ln>
            <a:noFill/>
          </a:ln>
        </p:spPr>
        <p:txBody>
          <a:bodyPr lIns="91425" tIns="91425" rIns="91425" bIns="91425" anchor="t" anchorCtr="0">
            <a:noAutofit/>
          </a:bodyPr>
          <a:lstStyle/>
          <a:p>
            <a:pPr lvl="0" rtl="0">
              <a:spcBef>
                <a:spcPts val="0"/>
              </a:spcBef>
              <a:buNone/>
            </a:pPr>
            <a:r>
              <a:rPr lang="en-US" sz="2000" dirty="0">
                <a:latin typeface="Calibri" panose="020F0502020204030204" pitchFamily="34" charset="0"/>
              </a:rPr>
              <a:t>In your instruction: </a:t>
            </a:r>
          </a:p>
          <a:p>
            <a:pPr lvl="0" rtl="0">
              <a:spcBef>
                <a:spcPts val="0"/>
              </a:spcBef>
              <a:buNone/>
            </a:pPr>
            <a:endParaRPr sz="2000" dirty="0">
              <a:latin typeface="Calibri" panose="020F0502020204030204" pitchFamily="34" charset="0"/>
            </a:endParaRPr>
          </a:p>
          <a:p>
            <a:pPr marL="457200" lvl="0" indent="-355600" rtl="0">
              <a:spcBef>
                <a:spcPts val="0"/>
              </a:spcBef>
              <a:buSzPct val="100000"/>
              <a:buChar char="●"/>
            </a:pPr>
            <a:r>
              <a:rPr lang="en-US" sz="2000" dirty="0">
                <a:latin typeface="Calibri" panose="020F0502020204030204" pitchFamily="34" charset="0"/>
              </a:rPr>
              <a:t>Expose students to high-quality, appropriately complex texts</a:t>
            </a:r>
          </a:p>
          <a:p>
            <a:pPr marL="457200" lvl="0" indent="-355600" rtl="0">
              <a:spcBef>
                <a:spcPts val="0"/>
              </a:spcBef>
              <a:buSzPct val="100000"/>
              <a:buChar char="●"/>
            </a:pPr>
            <a:r>
              <a:rPr lang="en-US" sz="2000" dirty="0">
                <a:latin typeface="Calibri" panose="020F0502020204030204" pitchFamily="34" charset="0"/>
              </a:rPr>
              <a:t>Require students use evidence to support their answers in both classroom discussion and writing</a:t>
            </a:r>
          </a:p>
          <a:p>
            <a:pPr lvl="0" rtl="0">
              <a:spcBef>
                <a:spcPts val="0"/>
              </a:spcBef>
              <a:buNone/>
            </a:pPr>
            <a:endParaRPr sz="2000" dirty="0">
              <a:latin typeface="Calibri" panose="020F0502020204030204" pitchFamily="34" charset="0"/>
            </a:endParaRPr>
          </a:p>
          <a:p>
            <a:pPr lvl="0" rtl="0">
              <a:spcBef>
                <a:spcPts val="0"/>
              </a:spcBef>
              <a:buNone/>
            </a:pPr>
            <a:r>
              <a:rPr lang="en-US" sz="2000" dirty="0">
                <a:latin typeface="Calibri" panose="020F0502020204030204" pitchFamily="34" charset="0"/>
              </a:rPr>
              <a:t>On your assessments:</a:t>
            </a:r>
          </a:p>
          <a:p>
            <a:pPr lvl="0" rtl="0">
              <a:spcBef>
                <a:spcPts val="0"/>
              </a:spcBef>
              <a:buNone/>
            </a:pPr>
            <a:endParaRPr sz="2000" dirty="0">
              <a:latin typeface="Calibri" panose="020F0502020204030204" pitchFamily="34" charset="0"/>
            </a:endParaRPr>
          </a:p>
          <a:p>
            <a:pPr marL="457200" lvl="0" indent="-355600" rtl="0">
              <a:spcBef>
                <a:spcPts val="0"/>
              </a:spcBef>
              <a:buSzPct val="100000"/>
              <a:buChar char="●"/>
            </a:pPr>
            <a:r>
              <a:rPr lang="en-US" sz="2000" dirty="0">
                <a:latin typeface="Calibri" panose="020F0502020204030204" pitchFamily="34" charset="0"/>
              </a:rPr>
              <a:t>Expose students to high-quality, appropriately complex texts</a:t>
            </a:r>
          </a:p>
          <a:p>
            <a:pPr marL="457200" lvl="0" indent="-355600" rtl="0">
              <a:spcBef>
                <a:spcPts val="0"/>
              </a:spcBef>
              <a:buSzPct val="100000"/>
              <a:buChar char="●"/>
            </a:pPr>
            <a:r>
              <a:rPr lang="en-US" sz="2000" dirty="0">
                <a:latin typeface="Calibri" panose="020F0502020204030204" pitchFamily="34" charset="0"/>
              </a:rPr>
              <a:t>Expose students to a variety of item types (especially Evidence Based Selected Response Items)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How do I prepare my students? Math item comparison</a:t>
            </a:r>
          </a:p>
        </p:txBody>
      </p:sp>
      <p:sp>
        <p:nvSpPr>
          <p:cNvPr id="422" name="Shape 422"/>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algn="ctr" rtl="0">
              <a:lnSpc>
                <a:spcPct val="115000"/>
              </a:lnSpc>
              <a:spcBef>
                <a:spcPts val="0"/>
              </a:spcBef>
              <a:spcAft>
                <a:spcPts val="600"/>
              </a:spcAft>
              <a:buNone/>
            </a:pPr>
            <a:r>
              <a:rPr lang="en-US" sz="2000" b="1" dirty="0">
                <a:solidFill>
                  <a:srgbClr val="FFFFFF"/>
                </a:solidFill>
                <a:ea typeface="Georgia"/>
                <a:cs typeface="Georgia"/>
                <a:sym typeface="Georgia"/>
              </a:rPr>
              <a:t>Multiple Choice (Grade 5)Grade</a:t>
            </a:r>
          </a:p>
          <a:p>
            <a:pPr marL="0" lvl="0" indent="0" rtl="0">
              <a:lnSpc>
                <a:spcPct val="115000"/>
              </a:lnSpc>
              <a:spcBef>
                <a:spcPts val="0"/>
              </a:spcBef>
              <a:spcAft>
                <a:spcPts val="600"/>
              </a:spcAft>
              <a:buNone/>
            </a:pPr>
            <a:r>
              <a:rPr lang="en-US" sz="2000" dirty="0">
                <a:solidFill>
                  <a:schemeClr val="dk1"/>
                </a:solidFill>
                <a:ea typeface="Georgia"/>
                <a:cs typeface="Georgia"/>
                <a:sym typeface="Georgia"/>
              </a:rPr>
              <a:t>Which word below describes a </a:t>
            </a:r>
          </a:p>
          <a:p>
            <a:pPr marL="0" lvl="0" indent="0" rtl="0">
              <a:lnSpc>
                <a:spcPct val="115000"/>
              </a:lnSpc>
              <a:spcBef>
                <a:spcPts val="0"/>
              </a:spcBef>
              <a:spcAft>
                <a:spcPts val="600"/>
              </a:spcAft>
              <a:buNone/>
            </a:pPr>
            <a:r>
              <a:rPr lang="en-US" sz="2000" dirty="0">
                <a:solidFill>
                  <a:schemeClr val="dk1"/>
                </a:solidFill>
                <a:ea typeface="Georgia"/>
                <a:cs typeface="Georgia"/>
                <a:sym typeface="Georgia"/>
              </a:rPr>
              <a:t>parallelogram with sides of equal </a:t>
            </a:r>
          </a:p>
          <a:p>
            <a:pPr marL="0" lvl="0" indent="-69850" rtl="0">
              <a:lnSpc>
                <a:spcPct val="115000"/>
              </a:lnSpc>
              <a:spcBef>
                <a:spcPts val="0"/>
              </a:spcBef>
              <a:spcAft>
                <a:spcPts val="600"/>
              </a:spcAft>
              <a:buClr>
                <a:schemeClr val="dk1"/>
              </a:buClr>
              <a:buSzPct val="55000"/>
              <a:buFont typeface="Arial"/>
              <a:buNone/>
            </a:pPr>
            <a:r>
              <a:rPr lang="en-US" sz="2000" dirty="0">
                <a:solidFill>
                  <a:schemeClr val="dk1"/>
                </a:solidFill>
                <a:ea typeface="Georgia"/>
                <a:cs typeface="Georgia"/>
                <a:sym typeface="Georgia"/>
              </a:rPr>
              <a:t>length and four right angles?</a:t>
            </a:r>
          </a:p>
          <a:p>
            <a:pPr marL="0" lvl="0" indent="-69850" rtl="0">
              <a:lnSpc>
                <a:spcPct val="115000"/>
              </a:lnSpc>
              <a:spcBef>
                <a:spcPts val="0"/>
              </a:spcBef>
              <a:buClr>
                <a:schemeClr val="dk1"/>
              </a:buClr>
              <a:buSzPct val="55000"/>
              <a:buFont typeface="Arial"/>
              <a:buNone/>
            </a:pPr>
            <a:r>
              <a:rPr lang="en-US" sz="2000" dirty="0" err="1">
                <a:solidFill>
                  <a:schemeClr val="dk1"/>
                </a:solidFill>
                <a:ea typeface="Arial"/>
                <a:cs typeface="Arial"/>
                <a:sym typeface="Arial"/>
              </a:rPr>
              <a:t>A.</a:t>
            </a:r>
            <a:r>
              <a:rPr lang="en-US" sz="2000" dirty="0" err="1">
                <a:solidFill>
                  <a:schemeClr val="dk1"/>
                </a:solidFill>
                <a:ea typeface="Georgia"/>
                <a:cs typeface="Georgia"/>
                <a:sym typeface="Georgia"/>
              </a:rPr>
              <a:t>Rectangle</a:t>
            </a:r>
            <a:endParaRPr lang="en-US" sz="2000" dirty="0">
              <a:solidFill>
                <a:schemeClr val="dk1"/>
              </a:solidFill>
              <a:ea typeface="Georgia"/>
              <a:cs typeface="Georgia"/>
              <a:sym typeface="Georgia"/>
            </a:endParaRPr>
          </a:p>
          <a:p>
            <a:pPr marL="0" lvl="0" indent="-69850" rtl="0">
              <a:lnSpc>
                <a:spcPct val="115000"/>
              </a:lnSpc>
              <a:spcBef>
                <a:spcPts val="0"/>
              </a:spcBef>
              <a:buClr>
                <a:schemeClr val="dk1"/>
              </a:buClr>
              <a:buSzPct val="55000"/>
              <a:buFont typeface="Arial"/>
              <a:buNone/>
            </a:pPr>
            <a:r>
              <a:rPr lang="en-US" sz="2000" dirty="0" err="1">
                <a:solidFill>
                  <a:schemeClr val="dk1"/>
                </a:solidFill>
                <a:ea typeface="Arial"/>
                <a:cs typeface="Arial"/>
                <a:sym typeface="Arial"/>
              </a:rPr>
              <a:t>B.</a:t>
            </a:r>
            <a:r>
              <a:rPr lang="en-US" sz="2000" dirty="0" err="1">
                <a:solidFill>
                  <a:schemeClr val="dk1"/>
                </a:solidFill>
                <a:ea typeface="Georgia"/>
                <a:cs typeface="Georgia"/>
                <a:sym typeface="Georgia"/>
              </a:rPr>
              <a:t>Rhombus</a:t>
            </a:r>
            <a:endParaRPr lang="en-US" sz="2000" dirty="0">
              <a:solidFill>
                <a:schemeClr val="dk1"/>
              </a:solidFill>
              <a:ea typeface="Georgia"/>
              <a:cs typeface="Georgia"/>
              <a:sym typeface="Georgia"/>
            </a:endParaRPr>
          </a:p>
          <a:p>
            <a:pPr marL="0" lvl="0" indent="-69850" rtl="0">
              <a:lnSpc>
                <a:spcPct val="115000"/>
              </a:lnSpc>
              <a:spcBef>
                <a:spcPts val="0"/>
              </a:spcBef>
              <a:buClr>
                <a:schemeClr val="dk1"/>
              </a:buClr>
              <a:buSzPct val="55000"/>
              <a:buFont typeface="Arial"/>
              <a:buNone/>
            </a:pPr>
            <a:r>
              <a:rPr lang="en-US" sz="2000" dirty="0" err="1">
                <a:solidFill>
                  <a:schemeClr val="dk1"/>
                </a:solidFill>
                <a:ea typeface="Arial"/>
                <a:cs typeface="Arial"/>
                <a:sym typeface="Arial"/>
              </a:rPr>
              <a:t>C.</a:t>
            </a:r>
            <a:r>
              <a:rPr lang="en-US" sz="2000" dirty="0" err="1">
                <a:solidFill>
                  <a:schemeClr val="dk1"/>
                </a:solidFill>
                <a:ea typeface="Georgia"/>
                <a:cs typeface="Georgia"/>
                <a:sym typeface="Georgia"/>
              </a:rPr>
              <a:t>Square</a:t>
            </a:r>
            <a:endParaRPr lang="en-US" sz="2000" dirty="0">
              <a:solidFill>
                <a:schemeClr val="dk1"/>
              </a:solidFill>
              <a:ea typeface="Georgia"/>
              <a:cs typeface="Georgia"/>
              <a:sym typeface="Georgia"/>
            </a:endParaRPr>
          </a:p>
          <a:p>
            <a:pPr marL="0" lvl="0" indent="-69850" rtl="0">
              <a:lnSpc>
                <a:spcPct val="115000"/>
              </a:lnSpc>
              <a:spcBef>
                <a:spcPts val="0"/>
              </a:spcBef>
              <a:buClr>
                <a:schemeClr val="dk1"/>
              </a:buClr>
              <a:buSzPct val="55000"/>
              <a:buFont typeface="Arial"/>
              <a:buNone/>
            </a:pPr>
            <a:r>
              <a:rPr lang="en-US" sz="2000" dirty="0" err="1">
                <a:solidFill>
                  <a:schemeClr val="dk1"/>
                </a:solidFill>
                <a:ea typeface="Arial"/>
                <a:cs typeface="Arial"/>
                <a:sym typeface="Arial"/>
              </a:rPr>
              <a:t>D.</a:t>
            </a:r>
            <a:r>
              <a:rPr lang="en-US" sz="2000" dirty="0" err="1">
                <a:solidFill>
                  <a:schemeClr val="dk1"/>
                </a:solidFill>
                <a:ea typeface="Georgia"/>
                <a:cs typeface="Georgia"/>
                <a:sym typeface="Georgia"/>
              </a:rPr>
              <a:t>Trapezoid</a:t>
            </a:r>
            <a:endParaRPr lang="en-US" sz="2000" dirty="0">
              <a:solidFill>
                <a:schemeClr val="dk1"/>
              </a:solidFill>
              <a:ea typeface="Georgia"/>
              <a:cs typeface="Georgia"/>
              <a:sym typeface="Georgia"/>
            </a:endParaRPr>
          </a:p>
          <a:p>
            <a:pPr marL="0" lvl="0" indent="0" algn="ctr" rtl="0">
              <a:lnSpc>
                <a:spcPct val="115000"/>
              </a:lnSpc>
              <a:spcBef>
                <a:spcPts val="0"/>
              </a:spcBef>
              <a:spcAft>
                <a:spcPts val="600"/>
              </a:spcAft>
              <a:buNone/>
            </a:pPr>
            <a:r>
              <a:rPr lang="en-US" sz="2000" b="1" dirty="0">
                <a:solidFill>
                  <a:srgbClr val="FFFFFF"/>
                </a:solidFill>
                <a:ea typeface="Georgia"/>
                <a:cs typeface="Georgia"/>
                <a:sym typeface="Georgia"/>
              </a:rPr>
              <a:t>Multiple Choice (Grade 5)</a:t>
            </a:r>
          </a:p>
          <a:p>
            <a:pPr marL="0" lvl="0" indent="0" rtl="0">
              <a:lnSpc>
                <a:spcPct val="115000"/>
              </a:lnSpc>
              <a:spcBef>
                <a:spcPts val="0"/>
              </a:spcBef>
              <a:buNone/>
            </a:pPr>
            <a:endParaRPr sz="2000" dirty="0">
              <a:solidFill>
                <a:srgbClr val="000000"/>
              </a:solidFill>
              <a:ea typeface="Georgia"/>
              <a:cs typeface="Georgia"/>
              <a:sym typeface="Georgia"/>
            </a:endParaRPr>
          </a:p>
          <a:p>
            <a:pPr marL="0" lvl="0" indent="0" rtl="0">
              <a:lnSpc>
                <a:spcPct val="115000"/>
              </a:lnSpc>
              <a:spcBef>
                <a:spcPts val="0"/>
              </a:spcBef>
              <a:buNone/>
            </a:pPr>
            <a:endParaRPr sz="2000" b="1" dirty="0">
              <a:solidFill>
                <a:srgbClr val="FFFFFF"/>
              </a:solidFill>
              <a:ea typeface="Georgia"/>
              <a:cs typeface="Georgia"/>
              <a:sym typeface="Georgia"/>
            </a:endParaRPr>
          </a:p>
          <a:p>
            <a:pPr lvl="0">
              <a:spcBef>
                <a:spcPts val="0"/>
              </a:spcBef>
              <a:buNone/>
            </a:pPr>
            <a:endParaRPr dirty="0"/>
          </a:p>
        </p:txBody>
      </p:sp>
      <p:pic>
        <p:nvPicPr>
          <p:cNvPr id="423" name="Shape 423"/>
          <p:cNvPicPr preferRelativeResize="0"/>
          <p:nvPr/>
        </p:nvPicPr>
        <p:blipFill>
          <a:blip r:embed="rId3">
            <a:alphaModFix/>
          </a:blip>
          <a:stretch>
            <a:fillRect/>
          </a:stretch>
        </p:blipFill>
        <p:spPr>
          <a:xfrm>
            <a:off x="4589350" y="1700150"/>
            <a:ext cx="3954874" cy="4137799"/>
          </a:xfrm>
          <a:prstGeom prst="rect">
            <a:avLst/>
          </a:prstGeom>
          <a:noFill/>
          <a:ln>
            <a:noFill/>
          </a:ln>
        </p:spPr>
      </p:pic>
      <p:sp>
        <p:nvSpPr>
          <p:cNvPr id="424" name="Shape 424"/>
          <p:cNvSpPr txBox="1">
            <a:spLocks noGrp="1"/>
          </p:cNvSpPr>
          <p:nvPr>
            <p:ph type="body" idx="4294967295"/>
          </p:nvPr>
        </p:nvSpPr>
        <p:spPr>
          <a:xfrm>
            <a:off x="4095750" y="1203425"/>
            <a:ext cx="4591200" cy="639900"/>
          </a:xfrm>
          <a:prstGeom prst="rect">
            <a:avLst/>
          </a:prstGeom>
        </p:spPr>
        <p:txBody>
          <a:bodyPr lIns="91425" tIns="91425" rIns="91425" bIns="91425" anchor="t" anchorCtr="0">
            <a:noAutofit/>
          </a:bodyPr>
          <a:lstStyle/>
          <a:p>
            <a:pPr lvl="0" rtl="0">
              <a:spcBef>
                <a:spcPts val="0"/>
              </a:spcBef>
              <a:buNone/>
            </a:pPr>
            <a:r>
              <a:rPr lang="en-US" b="1" dirty="0">
                <a:latin typeface="Calibri" panose="020F0502020204030204" pitchFamily="34" charset="0"/>
              </a:rPr>
              <a:t>Next-Generation Item</a:t>
            </a:r>
          </a:p>
        </p:txBody>
      </p:sp>
      <p:sp>
        <p:nvSpPr>
          <p:cNvPr id="425" name="Shape 425"/>
          <p:cNvSpPr txBox="1">
            <a:spLocks noGrp="1"/>
          </p:cNvSpPr>
          <p:nvPr>
            <p:ph type="body" idx="4294967295"/>
          </p:nvPr>
        </p:nvSpPr>
        <p:spPr>
          <a:xfrm>
            <a:off x="457200" y="1417637"/>
            <a:ext cx="4041900" cy="639900"/>
          </a:xfrm>
          <a:prstGeom prst="rect">
            <a:avLst/>
          </a:prstGeom>
        </p:spPr>
        <p:txBody>
          <a:bodyPr lIns="91425" tIns="91425" rIns="91425" bIns="91425" anchor="t" anchorCtr="0">
            <a:noAutofit/>
          </a:bodyPr>
          <a:lstStyle/>
          <a:p>
            <a:pPr lvl="0" rtl="0">
              <a:spcBef>
                <a:spcPts val="0"/>
              </a:spcBef>
              <a:buNone/>
            </a:pPr>
            <a:r>
              <a:rPr lang="en-US" b="1" dirty="0">
                <a:latin typeface="Calibri" panose="020F0502020204030204" pitchFamily="34" charset="0"/>
              </a:rPr>
              <a:t>Traditional  Item</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dirty="0"/>
              <a:t>Preparing students for Math Assessments with the Shifts</a:t>
            </a:r>
          </a:p>
        </p:txBody>
      </p:sp>
      <p:sp>
        <p:nvSpPr>
          <p:cNvPr id="432" name="Shape 432"/>
          <p:cNvSpPr txBox="1"/>
          <p:nvPr/>
        </p:nvSpPr>
        <p:spPr>
          <a:xfrm>
            <a:off x="650050" y="1245925"/>
            <a:ext cx="7506900" cy="4564200"/>
          </a:xfrm>
          <a:prstGeom prst="rect">
            <a:avLst/>
          </a:prstGeom>
          <a:noFill/>
          <a:ln>
            <a:noFill/>
          </a:ln>
        </p:spPr>
        <p:txBody>
          <a:bodyPr lIns="91425" tIns="91425" rIns="91425" bIns="91425" anchor="t" anchorCtr="0">
            <a:noAutofit/>
          </a:bodyPr>
          <a:lstStyle/>
          <a:p>
            <a:pPr lvl="0" rtl="0">
              <a:spcBef>
                <a:spcPts val="0"/>
              </a:spcBef>
              <a:buNone/>
            </a:pPr>
            <a:r>
              <a:rPr lang="en-US" sz="1700" dirty="0">
                <a:latin typeface="Calibri" panose="020F0502020204030204" pitchFamily="34" charset="0"/>
              </a:rPr>
              <a:t>In your instruction...</a:t>
            </a:r>
          </a:p>
          <a:p>
            <a:pPr marL="457200" lvl="0" indent="-342900" rtl="0">
              <a:spcBef>
                <a:spcPts val="0"/>
              </a:spcBef>
              <a:buClr>
                <a:schemeClr val="dk1"/>
              </a:buClr>
              <a:buSzPct val="100000"/>
              <a:buChar char="●"/>
            </a:pPr>
            <a:r>
              <a:rPr lang="en-US" sz="1800" dirty="0">
                <a:solidFill>
                  <a:schemeClr val="dk1"/>
                </a:solidFill>
                <a:latin typeface="Calibri" panose="020F0502020204030204" pitchFamily="34" charset="0"/>
              </a:rPr>
              <a:t>Focus  on the content most needed for success in later mathematics (major work of the grade, widely-applicable prerequisites)</a:t>
            </a:r>
          </a:p>
          <a:p>
            <a:pPr marL="457200" lvl="0" indent="-342900" rtl="0">
              <a:spcBef>
                <a:spcPts val="0"/>
              </a:spcBef>
              <a:buClr>
                <a:schemeClr val="dk1"/>
              </a:buClr>
              <a:buSzPct val="100000"/>
              <a:buChar char="●"/>
            </a:pPr>
            <a:r>
              <a:rPr lang="en-US" sz="1800" dirty="0">
                <a:solidFill>
                  <a:schemeClr val="dk1"/>
                </a:solidFill>
                <a:latin typeface="Calibri" panose="020F0502020204030204" pitchFamily="34" charset="0"/>
              </a:rPr>
              <a:t>Spend equal time teaching and engaging students with concepts that require conceptual understanding, procedural skill/fluency and application</a:t>
            </a:r>
          </a:p>
          <a:p>
            <a:pPr marL="457200" lvl="0" indent="-342900" rtl="0">
              <a:spcBef>
                <a:spcPts val="0"/>
              </a:spcBef>
              <a:buClr>
                <a:schemeClr val="dk1"/>
              </a:buClr>
              <a:buSzPct val="100000"/>
              <a:buChar char="●"/>
            </a:pPr>
            <a:r>
              <a:rPr lang="en-US" sz="1800" dirty="0">
                <a:solidFill>
                  <a:schemeClr val="dk1"/>
                </a:solidFill>
                <a:latin typeface="Calibri" panose="020F0502020204030204" pitchFamily="34" charset="0"/>
              </a:rPr>
              <a:t>Connect supporting content to major topics </a:t>
            </a:r>
          </a:p>
          <a:p>
            <a:pPr lvl="0" rtl="0">
              <a:spcBef>
                <a:spcPts val="0"/>
              </a:spcBef>
              <a:buNone/>
            </a:pPr>
            <a:endParaRPr sz="1800" dirty="0">
              <a:solidFill>
                <a:schemeClr val="dk1"/>
              </a:solidFill>
              <a:latin typeface="Calibri" panose="020F0502020204030204" pitchFamily="34" charset="0"/>
            </a:endParaRPr>
          </a:p>
          <a:p>
            <a:pPr lvl="0" rtl="0">
              <a:spcBef>
                <a:spcPts val="0"/>
              </a:spcBef>
              <a:buNone/>
            </a:pPr>
            <a:r>
              <a:rPr lang="en-US" sz="1700" dirty="0">
                <a:latin typeface="Calibri" panose="020F0502020204030204" pitchFamily="34" charset="0"/>
              </a:rPr>
              <a:t>On your assessments…</a:t>
            </a:r>
          </a:p>
          <a:p>
            <a:pPr marL="457200" lvl="0" indent="-342900" rtl="0">
              <a:spcBef>
                <a:spcPts val="0"/>
              </a:spcBef>
              <a:buClr>
                <a:schemeClr val="dk1"/>
              </a:buClr>
              <a:buSzPct val="100000"/>
              <a:buChar char="●"/>
            </a:pPr>
            <a:r>
              <a:rPr lang="en-US" sz="1800" dirty="0">
                <a:solidFill>
                  <a:schemeClr val="dk1"/>
                </a:solidFill>
                <a:latin typeface="Calibri" panose="020F0502020204030204" pitchFamily="34" charset="0"/>
              </a:rPr>
              <a:t>Balance conceptual understanding, procedural skill/fluency and application items</a:t>
            </a:r>
          </a:p>
          <a:p>
            <a:pPr marL="457200" lvl="0" indent="-342900" rtl="0">
              <a:spcBef>
                <a:spcPts val="0"/>
              </a:spcBef>
              <a:buClr>
                <a:schemeClr val="dk1"/>
              </a:buClr>
              <a:buSzPct val="100000"/>
              <a:buChar char="●"/>
            </a:pPr>
            <a:r>
              <a:rPr lang="en-US" sz="1800" dirty="0">
                <a:solidFill>
                  <a:schemeClr val="dk1"/>
                </a:solidFill>
                <a:latin typeface="Calibri" panose="020F0502020204030204" pitchFamily="34" charset="0"/>
              </a:rPr>
              <a:t>Expose students to a variety of item types </a:t>
            </a:r>
          </a:p>
          <a:p>
            <a:pPr lvl="0">
              <a:spcBef>
                <a:spcPts val="0"/>
              </a:spcBef>
              <a:buNone/>
            </a:pPr>
            <a:endParaRPr dirty="0">
              <a:latin typeface="Calibri" panose="020F0502020204030204" pitchFamily="34" charset="0"/>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cs typeface="Allerta"/>
                <a:sym typeface="Allerta"/>
              </a:rPr>
              <a:t>To learn more about Core Advocates…</a:t>
            </a:r>
          </a:p>
        </p:txBody>
      </p:sp>
      <p:sp>
        <p:nvSpPr>
          <p:cNvPr id="241" name="Shape 24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dirty="0">
                <a:solidFill>
                  <a:srgbClr val="3F3F39"/>
                </a:solidFill>
                <a:cs typeface="Allerta"/>
                <a:sym typeface="Allerta"/>
              </a:rPr>
              <a:t>Contact Janelle Fann </a:t>
            </a:r>
            <a:r>
              <a:rPr lang="en-US" sz="1800" b="0" i="0" u="none" strike="noStrike" cap="none" dirty="0">
                <a:solidFill>
                  <a:srgbClr val="3F3F39"/>
                </a:solidFill>
                <a:cs typeface="Allerta"/>
                <a:sym typeface="Allerta"/>
              </a:rPr>
              <a:t>(</a:t>
            </a:r>
            <a:r>
              <a:rPr lang="en-US" sz="1800" b="0" i="0" u="sng" strike="noStrike" cap="none" dirty="0">
                <a:solidFill>
                  <a:schemeClr val="hlink"/>
                </a:solidFill>
                <a:cs typeface="Allerta"/>
                <a:sym typeface="Allerta"/>
                <a:hlinkClick r:id="rId3"/>
              </a:rPr>
              <a:t>jfann@studentsachieve.net</a:t>
            </a:r>
            <a:r>
              <a:rPr lang="en-US" sz="1800" b="0" i="0" u="none" strike="noStrike" cap="none" dirty="0">
                <a:solidFill>
                  <a:srgbClr val="3F3F39"/>
                </a:solidFill>
                <a:cs typeface="Allerta"/>
                <a:sym typeface="Allerta"/>
              </a:rPr>
              <a:t> ) </a:t>
            </a:r>
            <a:r>
              <a:rPr lang="en-US" sz="2400" b="0" i="0" u="none" strike="noStrike" cap="none" dirty="0">
                <a:solidFill>
                  <a:srgbClr val="3F3F39"/>
                </a:solidFill>
                <a:cs typeface="Allerta"/>
                <a:sym typeface="Allerta"/>
              </a:rPr>
              <a:t>or Joanie Funderburk </a:t>
            </a:r>
            <a:r>
              <a:rPr lang="en-US" sz="1800" b="0" i="0" u="none" strike="noStrike" cap="none" dirty="0">
                <a:solidFill>
                  <a:srgbClr val="3F3F39"/>
                </a:solidFill>
                <a:cs typeface="Allerta"/>
                <a:sym typeface="Allerta"/>
              </a:rPr>
              <a:t>(</a:t>
            </a:r>
            <a:r>
              <a:rPr lang="en-US" sz="1800" b="0" i="0" u="sng" strike="noStrike" cap="none" dirty="0">
                <a:solidFill>
                  <a:schemeClr val="hlink"/>
                </a:solidFill>
                <a:cs typeface="Allerta"/>
                <a:sym typeface="Allerta"/>
                <a:hlinkClick r:id="rId4"/>
              </a:rPr>
              <a:t>jfunderburk@studentsachieve.net</a:t>
            </a:r>
            <a:r>
              <a:rPr lang="en-US" sz="1800" b="0" i="0" u="none" strike="noStrike" cap="none" dirty="0">
                <a:solidFill>
                  <a:srgbClr val="3F3F39"/>
                </a:solidFill>
                <a:cs typeface="Allerta"/>
                <a:sym typeface="Allerta"/>
              </a:rPr>
              <a:t>)</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dirty="0">
                <a:solidFill>
                  <a:srgbClr val="3F3F39"/>
                </a:solidFill>
                <a:cs typeface="Allerta"/>
                <a:sym typeface="Allerta"/>
              </a:rPr>
              <a:t>Complete this survey to join our database (and mailing lists): </a:t>
            </a:r>
            <a:r>
              <a:rPr lang="en-US" sz="1800" b="0" i="0" u="sng" strike="noStrike" cap="none" dirty="0">
                <a:solidFill>
                  <a:schemeClr val="hlink"/>
                </a:solidFill>
                <a:cs typeface="Allerta"/>
                <a:sym typeface="Allerta"/>
                <a:hlinkClick r:id="rId5"/>
              </a:rPr>
              <a:t>http://</a:t>
            </a:r>
            <a:r>
              <a:rPr lang="en-US" sz="1800" b="0" i="0" u="sng" strike="noStrike" cap="none" dirty="0">
                <a:solidFill>
                  <a:schemeClr val="hlink"/>
                </a:solidFill>
                <a:cs typeface="Allerta"/>
                <a:sym typeface="Allerta"/>
              </a:rPr>
              <a:t>bitly.com/joincoreadvocates</a:t>
            </a:r>
            <a:r>
              <a:rPr lang="en-US" sz="1800" b="0" i="0" u="sng" strike="noStrike" cap="none" dirty="0">
                <a:solidFill>
                  <a:srgbClr val="3F3F39"/>
                </a:solidFill>
                <a:cs typeface="Allerta"/>
                <a:sym typeface="Allerta"/>
              </a:rPr>
              <a:t> </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dirty="0">
                <a:solidFill>
                  <a:srgbClr val="3F3F39"/>
                </a:solidFill>
                <a:cs typeface="Allerta"/>
                <a:sym typeface="Allerta"/>
              </a:rPr>
              <a:t>Visit our website: </a:t>
            </a:r>
            <a:r>
              <a:rPr lang="en-US" sz="1800" b="0" i="0" u="sng" strike="noStrike" cap="none" dirty="0">
                <a:solidFill>
                  <a:schemeClr val="hlink"/>
                </a:solidFill>
                <a:cs typeface="Allerta"/>
                <a:sym typeface="Allerta"/>
                <a:hlinkClick r:id="rId6"/>
              </a:rPr>
              <a:t>www.achievethecore.org</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cs typeface="Allerta"/>
              <a:sym typeface="Allerta"/>
            </a:endParaRPr>
          </a:p>
        </p:txBody>
      </p:sp>
      <p:pic>
        <p:nvPicPr>
          <p:cNvPr id="242" name="Shape 242"/>
          <p:cNvPicPr preferRelativeResize="0">
            <a:picLocks noGrp="1"/>
          </p:cNvPicPr>
          <p:nvPr>
            <p:ph type="pic" idx="2"/>
          </p:nvPr>
        </p:nvPicPr>
        <p:blipFill rotWithShape="1">
          <a:blip r:embed="rId7">
            <a:alphaModFix/>
          </a:blip>
          <a:srcRect t="-56844" b="-56841"/>
          <a:stretch/>
        </p:blipFill>
        <p:spPr>
          <a:xfrm>
            <a:off x="1336675" y="2840038"/>
            <a:ext cx="4447839" cy="4217147"/>
          </a:xfrm>
          <a:prstGeom prst="rect">
            <a:avLst/>
          </a:prstGeom>
          <a:noFill/>
          <a:ln>
            <a:noFill/>
          </a:ln>
        </p:spPr>
      </p:pic>
      <p:cxnSp>
        <p:nvCxnSpPr>
          <p:cNvPr id="243" name="Shape 243"/>
          <p:cNvCxnSpPr/>
          <p:nvPr/>
        </p:nvCxnSpPr>
        <p:spPr>
          <a:xfrm flipH="1">
            <a:off x="5841999" y="4432300"/>
            <a:ext cx="1663700" cy="1092198"/>
          </a:xfrm>
          <a:prstGeom prst="straightConnector1">
            <a:avLst/>
          </a:prstGeom>
          <a:noFill/>
          <a:ln w="25400" cap="flat" cmpd="sng">
            <a:solidFill>
              <a:schemeClr val="accent1"/>
            </a:solidFill>
            <a:prstDash val="solid"/>
            <a:round/>
            <a:headEnd type="none" w="med" len="med"/>
            <a:tailEnd type="stealth" w="lg" len="lg"/>
          </a:ln>
        </p:spPr>
      </p:cxnSp>
      <p:cxnSp>
        <p:nvCxnSpPr>
          <p:cNvPr id="244" name="Shape 244"/>
          <p:cNvCxnSpPr/>
          <p:nvPr/>
        </p:nvCxnSpPr>
        <p:spPr>
          <a:xfrm>
            <a:off x="457200" y="14732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216575" y="1988700"/>
            <a:ext cx="8620500" cy="28170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dirty="0">
                <a:solidFill>
                  <a:srgbClr val="23593E"/>
                </a:solidFill>
                <a:cs typeface="Allerta"/>
                <a:sym typeface="Allerta"/>
              </a:rPr>
              <a:t>Question:  </a:t>
            </a:r>
            <a:br>
              <a:rPr lang="en-US" sz="3200" b="0" i="0" u="none" strike="noStrike" cap="none" dirty="0">
                <a:solidFill>
                  <a:srgbClr val="23593E"/>
                </a:solidFill>
                <a:cs typeface="Allerta"/>
                <a:sym typeface="Allerta"/>
              </a:rPr>
            </a:br>
            <a:r>
              <a:rPr lang="en-US" dirty="0"/>
              <a:t>How has your view of preparing for assessments changed?</a:t>
            </a:r>
            <a:r>
              <a:rPr lang="en-US" sz="3200" b="0" i="0" u="none" strike="noStrike" cap="none" dirty="0">
                <a:solidFill>
                  <a:srgbClr val="23593E"/>
                </a:solidFill>
                <a:cs typeface="Allerta"/>
                <a:sym typeface="Allerta"/>
              </a:rPr>
              <a:t/>
            </a:r>
            <a:br>
              <a:rPr lang="en-US" sz="3200" b="0" i="0" u="none" strike="noStrike" cap="none" dirty="0">
                <a:solidFill>
                  <a:srgbClr val="23593E"/>
                </a:solidFill>
                <a:cs typeface="Allerta"/>
                <a:sym typeface="Allerta"/>
              </a:rPr>
            </a:br>
            <a:r>
              <a:rPr lang="en-US" sz="1100" b="0" i="0" u="none" strike="noStrike" cap="none" dirty="0">
                <a:solidFill>
                  <a:srgbClr val="23593E"/>
                </a:solidFill>
                <a:cs typeface="Allerta"/>
                <a:sym typeface="Allerta"/>
              </a:rPr>
              <a:t/>
            </a:r>
            <a:br>
              <a:rPr lang="en-US" sz="1100" b="0" i="0" u="none" strike="noStrike" cap="none" dirty="0">
                <a:solidFill>
                  <a:srgbClr val="23593E"/>
                </a:solidFill>
                <a:cs typeface="Allerta"/>
                <a:sym typeface="Allerta"/>
              </a:rPr>
            </a:br>
            <a:r>
              <a:rPr lang="en-US" sz="1100" b="0" i="0" u="none" strike="noStrike" cap="none" dirty="0">
                <a:solidFill>
                  <a:srgbClr val="23593E"/>
                </a:solidFill>
                <a:cs typeface="Allerta"/>
                <a:sym typeface="Allerta"/>
              </a:rPr>
              <a:t/>
            </a:r>
            <a:br>
              <a:rPr lang="en-US" sz="1100" b="0" i="0" u="none" strike="noStrike" cap="none" dirty="0">
                <a:solidFill>
                  <a:srgbClr val="23593E"/>
                </a:solidFill>
                <a:cs typeface="Allerta"/>
                <a:sym typeface="Allerta"/>
              </a:rPr>
            </a:br>
            <a:r>
              <a:rPr lang="en-US" sz="1400" b="0" i="0" u="none" strike="noStrike" cap="none" dirty="0">
                <a:solidFill>
                  <a:srgbClr val="23593E"/>
                </a:solidFill>
                <a:cs typeface="Allerta"/>
                <a:sym typeface="Allerta"/>
              </a:rPr>
              <a:t/>
            </a:r>
            <a:br>
              <a:rPr lang="en-US" sz="1400" b="0" i="0" u="none" strike="noStrike" cap="none" dirty="0">
                <a:solidFill>
                  <a:srgbClr val="23593E"/>
                </a:solidFill>
                <a:cs typeface="Allerta"/>
                <a:sym typeface="Allerta"/>
              </a:rPr>
            </a:br>
            <a:r>
              <a:rPr lang="en-US" sz="1400" b="0" i="0" u="none" strike="noStrike" cap="none" dirty="0">
                <a:solidFill>
                  <a:srgbClr val="23593E"/>
                </a:solidFill>
                <a:cs typeface="Allerta"/>
                <a:sym typeface="Allerta"/>
              </a:rPr>
              <a:t>Use the Question tab on your control panel to submit your response.</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216565" y="2829675"/>
            <a:ext cx="8620500" cy="868499"/>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dirty="0"/>
              <a:t>What resources are available to help me?</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dirty="0"/>
              <a:t>What SAP Resources are available to help me?</a:t>
            </a:r>
          </a:p>
        </p:txBody>
      </p:sp>
      <p:graphicFrame>
        <p:nvGraphicFramePr>
          <p:cNvPr id="451" name="Shape 451"/>
          <p:cNvGraphicFramePr/>
          <p:nvPr/>
        </p:nvGraphicFramePr>
        <p:xfrm>
          <a:off x="457200" y="1417625"/>
          <a:ext cx="8321450" cy="4084170"/>
        </p:xfrm>
        <a:graphic>
          <a:graphicData uri="http://schemas.openxmlformats.org/drawingml/2006/table">
            <a:tbl>
              <a:tblPr>
                <a:noFill/>
                <a:tableStyleId>{9B7E3D93-8E2F-4EB3-8D0E-6C1D4CE11DBA}</a:tableStyleId>
              </a:tblPr>
              <a:tblGrid>
                <a:gridCol w="4160725"/>
                <a:gridCol w="4160725"/>
              </a:tblGrid>
              <a:tr h="381000">
                <a:tc>
                  <a:txBody>
                    <a:bodyPr/>
                    <a:lstStyle/>
                    <a:p>
                      <a:pPr lvl="0" algn="ctr">
                        <a:spcBef>
                          <a:spcPts val="0"/>
                        </a:spcBef>
                        <a:buNone/>
                      </a:pPr>
                      <a:r>
                        <a:rPr lang="en-US" sz="1600" b="1" dirty="0">
                          <a:latin typeface="Calibri" panose="020F0502020204030204" pitchFamily="34" charset="0"/>
                        </a:rPr>
                        <a:t>Tool</a:t>
                      </a:r>
                    </a:p>
                  </a:txBody>
                  <a:tcPr marL="91425" marR="91425" marT="91425" marB="91425"/>
                </a:tc>
                <a:tc>
                  <a:txBody>
                    <a:bodyPr/>
                    <a:lstStyle/>
                    <a:p>
                      <a:pPr lvl="0" algn="ctr">
                        <a:spcBef>
                          <a:spcPts val="0"/>
                        </a:spcBef>
                        <a:buNone/>
                      </a:pPr>
                      <a:r>
                        <a:rPr lang="en-US" sz="1600" b="1" dirty="0">
                          <a:latin typeface="Calibri" panose="020F0502020204030204" pitchFamily="34" charset="0"/>
                        </a:rPr>
                        <a:t>Potential Uses</a:t>
                      </a:r>
                    </a:p>
                  </a:txBody>
                  <a:tcPr marL="91425" marR="91425" marT="91425" marB="91425"/>
                </a:tc>
              </a:tr>
              <a:tr h="381000">
                <a:tc>
                  <a:txBody>
                    <a:bodyPr/>
                    <a:lstStyle/>
                    <a:p>
                      <a:pPr lvl="0" rtl="0">
                        <a:spcBef>
                          <a:spcPts val="0"/>
                        </a:spcBef>
                        <a:buNone/>
                      </a:pPr>
                      <a:r>
                        <a:rPr lang="en-US" sz="1600" dirty="0">
                          <a:latin typeface="Calibri" panose="020F0502020204030204" pitchFamily="34" charset="0"/>
                        </a:rPr>
                        <a:t>SAP Mini-Assessments (</a:t>
                      </a:r>
                      <a:r>
                        <a:rPr lang="en-US" sz="1600" u="sng" dirty="0">
                          <a:solidFill>
                            <a:schemeClr val="hlink"/>
                          </a:solidFill>
                          <a:latin typeface="Calibri" panose="020F0502020204030204" pitchFamily="34" charset="0"/>
                          <a:hlinkClick r:id="rId3"/>
                        </a:rPr>
                        <a:t>ELA</a:t>
                      </a:r>
                      <a:r>
                        <a:rPr lang="en-US" sz="1600" dirty="0">
                          <a:latin typeface="Calibri" panose="020F0502020204030204" pitchFamily="34" charset="0"/>
                        </a:rPr>
                        <a:t> and </a:t>
                      </a:r>
                      <a:r>
                        <a:rPr lang="en-US" sz="1600" u="sng" dirty="0">
                          <a:solidFill>
                            <a:schemeClr val="hlink"/>
                          </a:solidFill>
                          <a:latin typeface="Calibri" panose="020F0502020204030204" pitchFamily="34" charset="0"/>
                          <a:hlinkClick r:id="rId4"/>
                        </a:rPr>
                        <a:t>Math</a:t>
                      </a:r>
                      <a:r>
                        <a:rPr lang="en-US" sz="1600" dirty="0">
                          <a:latin typeface="Calibri" panose="020F0502020204030204" pitchFamily="34" charset="0"/>
                        </a:rPr>
                        <a:t>)</a:t>
                      </a:r>
                    </a:p>
                  </a:txBody>
                  <a:tcPr marL="91425" marR="91425" marT="91425" marB="91425"/>
                </a:tc>
                <a:tc>
                  <a:txBody>
                    <a:bodyPr/>
                    <a:lstStyle/>
                    <a:p>
                      <a:pPr lvl="0" rtl="0">
                        <a:spcBef>
                          <a:spcPts val="0"/>
                        </a:spcBef>
                        <a:buNone/>
                      </a:pPr>
                      <a:r>
                        <a:rPr lang="en-US" sz="1600" dirty="0">
                          <a:latin typeface="Calibri" panose="020F0502020204030204" pitchFamily="34" charset="0"/>
                        </a:rPr>
                        <a:t>Expose your students to high-quality assessment</a:t>
                      </a:r>
                    </a:p>
                    <a:p>
                      <a:pPr lvl="0" rtl="0">
                        <a:spcBef>
                          <a:spcPts val="0"/>
                        </a:spcBef>
                        <a:buNone/>
                      </a:pPr>
                      <a:r>
                        <a:rPr lang="en-US" sz="1600" dirty="0">
                          <a:latin typeface="Calibri" panose="020F0502020204030204" pitchFamily="34" charset="0"/>
                        </a:rPr>
                        <a:t>Expose your students to a variety of item types</a:t>
                      </a:r>
                    </a:p>
                  </a:txBody>
                  <a:tcPr marL="91425" marR="91425" marT="91425" marB="91425"/>
                </a:tc>
              </a:tr>
              <a:tr h="381000">
                <a:tc>
                  <a:txBody>
                    <a:bodyPr/>
                    <a:lstStyle/>
                    <a:p>
                      <a:pPr lvl="0" rtl="0">
                        <a:spcBef>
                          <a:spcPts val="0"/>
                        </a:spcBef>
                        <a:buNone/>
                      </a:pPr>
                      <a:r>
                        <a:rPr lang="en-US" sz="1600" u="sng" dirty="0">
                          <a:solidFill>
                            <a:schemeClr val="hlink"/>
                          </a:solidFill>
                          <a:latin typeface="Calibri" panose="020F0502020204030204" pitchFamily="34" charset="0"/>
                          <a:hlinkClick r:id="rId5"/>
                        </a:rPr>
                        <a:t>Assessment Evaluation Tool (AET)</a:t>
                      </a:r>
                    </a:p>
                  </a:txBody>
                  <a:tcPr marL="91425" marR="91425" marT="91425" marB="91425"/>
                </a:tc>
                <a:tc>
                  <a:txBody>
                    <a:bodyPr/>
                    <a:lstStyle/>
                    <a:p>
                      <a:pPr lvl="0" rtl="0">
                        <a:spcBef>
                          <a:spcPts val="0"/>
                        </a:spcBef>
                        <a:buNone/>
                      </a:pPr>
                      <a:r>
                        <a:rPr lang="en-US" sz="1600" dirty="0">
                          <a:latin typeface="Calibri" panose="020F0502020204030204" pitchFamily="34" charset="0"/>
                        </a:rPr>
                        <a:t>Evaluate an assessment or assessment system to determine if it is worthy of your students time and attention</a:t>
                      </a:r>
                    </a:p>
                  </a:txBody>
                  <a:tcPr marL="91425" marR="91425" marT="91425" marB="91425"/>
                </a:tc>
              </a:tr>
              <a:tr h="381000">
                <a:tc>
                  <a:txBody>
                    <a:bodyPr/>
                    <a:lstStyle/>
                    <a:p>
                      <a:pPr lvl="0" rtl="0">
                        <a:spcBef>
                          <a:spcPts val="0"/>
                        </a:spcBef>
                        <a:buNone/>
                      </a:pPr>
                      <a:r>
                        <a:rPr lang="en-US" sz="1600" u="sng" dirty="0">
                          <a:solidFill>
                            <a:schemeClr val="hlink"/>
                          </a:solidFill>
                          <a:latin typeface="Calibri" panose="020F0502020204030204" pitchFamily="34" charset="0"/>
                          <a:hlinkClick r:id="rId6"/>
                        </a:rPr>
                        <a:t>Item Quality Checklists</a:t>
                      </a:r>
                    </a:p>
                  </a:txBody>
                  <a:tcPr marL="91425" marR="91425" marT="91425" marB="91425"/>
                </a:tc>
                <a:tc>
                  <a:txBody>
                    <a:bodyPr/>
                    <a:lstStyle/>
                    <a:p>
                      <a:pPr lvl="0" rtl="0">
                        <a:spcBef>
                          <a:spcPts val="0"/>
                        </a:spcBef>
                        <a:buNone/>
                      </a:pPr>
                      <a:r>
                        <a:rPr lang="en-US" sz="1600" dirty="0">
                          <a:latin typeface="Calibri" panose="020F0502020204030204" pitchFamily="34" charset="0"/>
                        </a:rPr>
                        <a:t>Determine if an individual test passage (ELA) or item (ELA and math) aligns to the Shifts and major features of the CCSS</a:t>
                      </a:r>
                    </a:p>
                    <a:p>
                      <a:pPr lvl="0" rtl="0">
                        <a:spcBef>
                          <a:spcPts val="0"/>
                        </a:spcBef>
                        <a:buClr>
                          <a:srgbClr val="000000"/>
                        </a:buClr>
                        <a:buSzPct val="68750"/>
                        <a:buFont typeface="Arial"/>
                        <a:buNone/>
                      </a:pPr>
                      <a:r>
                        <a:rPr lang="en-US" sz="1600" dirty="0">
                          <a:latin typeface="Calibri" panose="020F0502020204030204" pitchFamily="34" charset="0"/>
                        </a:rPr>
                        <a:t>Guide for individual item creation</a:t>
                      </a:r>
                    </a:p>
                  </a:txBody>
                  <a:tcPr marL="91425" marR="91425" marT="91425" marB="91425"/>
                </a:tc>
              </a:tr>
              <a:tr h="381000">
                <a:tc>
                  <a:txBody>
                    <a:bodyPr/>
                    <a:lstStyle/>
                    <a:p>
                      <a:pPr lvl="0" rtl="0">
                        <a:spcBef>
                          <a:spcPts val="0"/>
                        </a:spcBef>
                        <a:buNone/>
                      </a:pPr>
                      <a:r>
                        <a:rPr lang="en-US" sz="1600" dirty="0">
                          <a:latin typeface="Calibri" panose="020F0502020204030204" pitchFamily="34" charset="0"/>
                        </a:rPr>
                        <a:t>The Shifts in Assessment PowerPoint (</a:t>
                      </a:r>
                      <a:r>
                        <a:rPr lang="en-US" sz="1600" u="sng" dirty="0">
                          <a:solidFill>
                            <a:schemeClr val="hlink"/>
                          </a:solidFill>
                          <a:latin typeface="Calibri" panose="020F0502020204030204" pitchFamily="34" charset="0"/>
                          <a:hlinkClick r:id="rId7"/>
                        </a:rPr>
                        <a:t>ELA</a:t>
                      </a:r>
                      <a:r>
                        <a:rPr lang="en-US" sz="1600" dirty="0">
                          <a:latin typeface="Calibri" panose="020F0502020204030204" pitchFamily="34" charset="0"/>
                        </a:rPr>
                        <a:t> and </a:t>
                      </a:r>
                      <a:r>
                        <a:rPr lang="en-US" sz="1600" u="sng" dirty="0">
                          <a:solidFill>
                            <a:schemeClr val="hlink"/>
                          </a:solidFill>
                          <a:latin typeface="Calibri" panose="020F0502020204030204" pitchFamily="34" charset="0"/>
                          <a:hlinkClick r:id="rId8"/>
                        </a:rPr>
                        <a:t>Math</a:t>
                      </a:r>
                      <a:r>
                        <a:rPr lang="en-US" sz="1600" dirty="0">
                          <a:latin typeface="Calibri" panose="020F0502020204030204" pitchFamily="34" charset="0"/>
                        </a:rPr>
                        <a:t>)</a:t>
                      </a:r>
                    </a:p>
                  </a:txBody>
                  <a:tcPr marL="91425" marR="91425" marT="91425" marB="91425"/>
                </a:tc>
                <a:tc>
                  <a:txBody>
                    <a:bodyPr/>
                    <a:lstStyle/>
                    <a:p>
                      <a:pPr lvl="0" rtl="0">
                        <a:spcBef>
                          <a:spcPts val="0"/>
                        </a:spcBef>
                        <a:buNone/>
                      </a:pPr>
                      <a:r>
                        <a:rPr lang="en-US" sz="1600" dirty="0">
                          <a:latin typeface="Calibri" panose="020F0502020204030204" pitchFamily="34" charset="0"/>
                        </a:rPr>
                        <a:t>Professional development regarding aligned assessment</a:t>
                      </a:r>
                    </a:p>
                  </a:txBody>
                  <a:tcPr marL="91425" marR="91425" marT="91425" marB="91425"/>
                </a:tc>
              </a:tr>
            </a:tbl>
          </a:graphicData>
        </a:graphic>
      </p:graphicFrame>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dirty="0"/>
              <a:t>What Additional Free Assessment Resources are Available to Help Me?</a:t>
            </a:r>
          </a:p>
        </p:txBody>
      </p:sp>
      <p:sp>
        <p:nvSpPr>
          <p:cNvPr id="458" name="Shape 45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100000"/>
              <a:buFont typeface="Arial"/>
              <a:buChar char="•"/>
            </a:pPr>
            <a:r>
              <a:rPr lang="en-US" u="sng" dirty="0">
                <a:solidFill>
                  <a:schemeClr val="hlink"/>
                </a:solidFill>
                <a:hlinkClick r:id="rId3"/>
              </a:rPr>
              <a:t>SMARTER Practice Tests</a:t>
            </a:r>
          </a:p>
          <a:p>
            <a:pPr marL="0" marR="0" lvl="0" indent="0" algn="l" rtl="0">
              <a:lnSpc>
                <a:spcPct val="100000"/>
              </a:lnSpc>
              <a:spcBef>
                <a:spcPts val="0"/>
              </a:spcBef>
              <a:spcAft>
                <a:spcPts val="0"/>
              </a:spcAft>
              <a:buNone/>
            </a:pPr>
            <a:endParaRPr dirty="0"/>
          </a:p>
          <a:p>
            <a:pPr marL="342900" marR="0" lvl="0" indent="-190500" algn="l" rtl="0">
              <a:lnSpc>
                <a:spcPct val="100000"/>
              </a:lnSpc>
              <a:spcBef>
                <a:spcPts val="0"/>
              </a:spcBef>
              <a:spcAft>
                <a:spcPts val="0"/>
              </a:spcAft>
              <a:buClr>
                <a:schemeClr val="dk1"/>
              </a:buClr>
              <a:buSzPct val="100000"/>
              <a:buFont typeface="Arial"/>
              <a:buChar char="•"/>
            </a:pPr>
            <a:r>
              <a:rPr lang="en-US" u="sng" dirty="0">
                <a:solidFill>
                  <a:schemeClr val="hlink"/>
                </a:solidFill>
                <a:hlinkClick r:id="rId4"/>
              </a:rPr>
              <a:t>PARCC Practice Tests</a:t>
            </a:r>
          </a:p>
          <a:p>
            <a:pPr marL="342900" marR="0" lvl="0" indent="-38100" algn="l" rtl="0">
              <a:lnSpc>
                <a:spcPct val="100000"/>
              </a:lnSpc>
              <a:spcBef>
                <a:spcPts val="0"/>
              </a:spcBef>
              <a:spcAft>
                <a:spcPts val="0"/>
              </a:spcAft>
              <a:buClr>
                <a:schemeClr val="dk1"/>
              </a:buClr>
              <a:buSzPct val="25000"/>
              <a:buFont typeface="Arial"/>
              <a:buNone/>
            </a:pPr>
            <a:endParaRPr sz="2400" b="0" i="0" u="none" strike="noStrike" cap="none" dirty="0">
              <a:solidFill>
                <a:srgbClr val="3F3F39"/>
              </a:solidFill>
              <a:cs typeface="Allerta"/>
              <a:sym typeface="Allerta"/>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216575" y="1797500"/>
            <a:ext cx="8620500" cy="24093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endParaRPr sz="3200" b="0" i="0" u="none" strike="noStrike" cap="none" dirty="0">
              <a:solidFill>
                <a:srgbClr val="23593E"/>
              </a:solidFill>
              <a:cs typeface="Allerta"/>
              <a:sym typeface="Allerta"/>
            </a:endParaRPr>
          </a:p>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dirty="0">
                <a:solidFill>
                  <a:srgbClr val="23593E"/>
                </a:solidFill>
                <a:cs typeface="Allerta"/>
                <a:sym typeface="Allerta"/>
              </a:rPr>
              <a:t>Poll: </a:t>
            </a:r>
          </a:p>
          <a:p>
            <a:pPr marL="0" marR="0" lvl="0" indent="0" algn="ctr" rtl="0">
              <a:lnSpc>
                <a:spcPct val="100000"/>
              </a:lnSpc>
              <a:spcBef>
                <a:spcPts val="0"/>
              </a:spcBef>
              <a:spcAft>
                <a:spcPts val="0"/>
              </a:spcAft>
              <a:buClr>
                <a:schemeClr val="dk1"/>
              </a:buClr>
              <a:buSzPct val="25000"/>
              <a:buFont typeface="Allerta"/>
              <a:buNone/>
            </a:pPr>
            <a:r>
              <a:rPr lang="en-US" sz="2800" dirty="0">
                <a:solidFill>
                  <a:srgbClr val="23593E"/>
                </a:solidFill>
              </a:rPr>
              <a:t>Which resource will you investigate in the next week to learn more about High-Quality Assessments?</a:t>
            </a:r>
          </a:p>
          <a:p>
            <a:pPr marL="0" marR="0" lvl="0" indent="0" algn="l" rtl="0">
              <a:lnSpc>
                <a:spcPct val="100000"/>
              </a:lnSpc>
              <a:spcBef>
                <a:spcPts val="0"/>
              </a:spcBef>
              <a:spcAft>
                <a:spcPts val="0"/>
              </a:spcAft>
              <a:buClr>
                <a:schemeClr val="dk1"/>
              </a:buClr>
              <a:buSzPct val="25000"/>
              <a:buFont typeface="Allerta"/>
              <a:buNone/>
            </a:pPr>
            <a:endParaRPr sz="3200" b="0" i="0" u="none" strike="noStrike" cap="none" dirty="0">
              <a:solidFill>
                <a:srgbClr val="23593E"/>
              </a:solidFill>
              <a:cs typeface="Allerta"/>
              <a:sym typeface="Allerta"/>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216565" y="2829675"/>
            <a:ext cx="8620551" cy="868362"/>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23593E"/>
              </a:buClr>
              <a:buSzPct val="25000"/>
              <a:buFont typeface="Allerta"/>
              <a:buNone/>
            </a:pPr>
            <a:r>
              <a:rPr lang="en-US" sz="3200" b="0" i="0" u="none" strike="noStrike" cap="none" dirty="0">
                <a:solidFill>
                  <a:srgbClr val="23593E"/>
                </a:solidFill>
                <a:cs typeface="Allerta"/>
                <a:sym typeface="Allerta"/>
              </a:rPr>
              <a:t>What questions do you have?</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cs typeface="Allerta"/>
                <a:sym typeface="Allerta"/>
              </a:rPr>
              <a:t>Follow Up	</a:t>
            </a:r>
          </a:p>
        </p:txBody>
      </p:sp>
      <p:sp>
        <p:nvSpPr>
          <p:cNvPr id="477" name="Shape 477"/>
          <p:cNvSpPr txBox="1">
            <a:spLocks noGrp="1"/>
          </p:cNvSpPr>
          <p:nvPr>
            <p:ph type="body" idx="1"/>
          </p:nvPr>
        </p:nvSpPr>
        <p:spPr>
          <a:xfrm>
            <a:off x="457200" y="1576513"/>
            <a:ext cx="82296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sz="2400" dirty="0"/>
              <a:t>Give a mini-assessment in your class</a:t>
            </a:r>
          </a:p>
          <a:p>
            <a:pPr marL="457200" marR="0" lvl="0" indent="-228600" algn="l" rtl="0">
              <a:lnSpc>
                <a:spcPct val="100000"/>
              </a:lnSpc>
              <a:spcBef>
                <a:spcPts val="0"/>
              </a:spcBef>
              <a:spcAft>
                <a:spcPts val="0"/>
              </a:spcAft>
              <a:buClr>
                <a:schemeClr val="dk1"/>
              </a:buClr>
              <a:buSzPct val="100000"/>
              <a:buFont typeface="Arial"/>
              <a:buChar char="•"/>
            </a:pPr>
            <a:r>
              <a:rPr lang="en-US" sz="2400" dirty="0"/>
              <a:t>Use the passage/item quality criteria checklist on one of your upcoming assessments to determine if it is worthy of student time/attention.</a:t>
            </a:r>
          </a:p>
          <a:p>
            <a:pPr marL="457200" marR="0" lvl="0" indent="-228600" algn="l" rtl="0">
              <a:lnSpc>
                <a:spcPct val="100000"/>
              </a:lnSpc>
              <a:spcBef>
                <a:spcPts val="0"/>
              </a:spcBef>
              <a:spcAft>
                <a:spcPts val="0"/>
              </a:spcAft>
              <a:buClr>
                <a:schemeClr val="dk1"/>
              </a:buClr>
              <a:buSzPct val="100000"/>
              <a:buFont typeface="Arial"/>
              <a:buChar char="•"/>
            </a:pPr>
            <a:r>
              <a:rPr lang="en-US" dirty="0"/>
              <a:t>Partner with SAP to use a mini-assessment with your students and provide feedback about mini-assessment administration - contact Katie if you’re interested!</a:t>
            </a:r>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endParaRPr dirty="0"/>
          </a:p>
          <a:p>
            <a:pPr marL="457200" marR="0" lvl="0" indent="-228600" algn="l" rtl="0">
              <a:lnSpc>
                <a:spcPct val="100000"/>
              </a:lnSpc>
              <a:spcBef>
                <a:spcPts val="0"/>
              </a:spcBef>
              <a:spcAft>
                <a:spcPts val="0"/>
              </a:spcAft>
              <a:buClr>
                <a:schemeClr val="dk1"/>
              </a:buClr>
              <a:buSzPct val="100000"/>
              <a:buFont typeface="Arial"/>
              <a:buChar char="•"/>
            </a:pPr>
            <a:r>
              <a:rPr lang="en-US" dirty="0"/>
              <a:t>Tell us about it!</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cs typeface="Allerta"/>
                <a:sym typeface="Allerta"/>
              </a:rPr>
              <a:t>Upcoming Webinars</a:t>
            </a:r>
          </a:p>
        </p:txBody>
      </p:sp>
      <p:sp>
        <p:nvSpPr>
          <p:cNvPr id="484" name="Shape 484"/>
          <p:cNvSpPr txBox="1">
            <a:spLocks noGrp="1"/>
          </p:cNvSpPr>
          <p:nvPr>
            <p:ph type="body" idx="1"/>
          </p:nvPr>
        </p:nvSpPr>
        <p:spPr>
          <a:xfrm>
            <a:off x="457200" y="1558475"/>
            <a:ext cx="82296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dirty="0"/>
              <a:t>May webinar: </a:t>
            </a:r>
          </a:p>
          <a:p>
            <a:pPr marL="0" marR="0" lvl="0" indent="0" algn="l" rtl="0">
              <a:lnSpc>
                <a:spcPct val="100000"/>
              </a:lnSpc>
              <a:spcBef>
                <a:spcPts val="0"/>
              </a:spcBef>
              <a:spcAft>
                <a:spcPts val="0"/>
              </a:spcAft>
              <a:buNone/>
            </a:pPr>
            <a:endParaRPr b="1" i="1" dirty="0">
              <a:solidFill>
                <a:srgbClr val="000000"/>
              </a:solidFill>
            </a:endParaRPr>
          </a:p>
          <a:p>
            <a:pPr marL="0" marR="0" lvl="0" indent="0" algn="ctr" rtl="0">
              <a:lnSpc>
                <a:spcPct val="100000"/>
              </a:lnSpc>
              <a:spcBef>
                <a:spcPts val="0"/>
              </a:spcBef>
              <a:spcAft>
                <a:spcPts val="0"/>
              </a:spcAft>
              <a:buNone/>
            </a:pPr>
            <a:r>
              <a:rPr lang="en-US" b="1" i="1" dirty="0">
                <a:solidFill>
                  <a:srgbClr val="000000"/>
                </a:solidFill>
              </a:rPr>
              <a:t>Instructional Materials Make a Difference: Why We Should Spend More Time Choosing and How You Can Play a Role</a:t>
            </a:r>
          </a:p>
          <a:p>
            <a:pPr marL="0" marR="0" lvl="0" indent="0" algn="l" rtl="0">
              <a:lnSpc>
                <a:spcPct val="100000"/>
              </a:lnSpc>
              <a:spcBef>
                <a:spcPts val="0"/>
              </a:spcBef>
              <a:spcAft>
                <a:spcPts val="0"/>
              </a:spcAft>
              <a:buNone/>
            </a:pPr>
            <a:r>
              <a:rPr lang="en-US" dirty="0"/>
              <a:t>	Tuesday, May 24, 2016  7:00 - 8:00 pm EDT</a:t>
            </a:r>
          </a:p>
          <a:p>
            <a:pPr marL="342900" marR="0" lvl="0" indent="-38100" algn="l" rtl="0">
              <a:lnSpc>
                <a:spcPct val="100000"/>
              </a:lnSpc>
              <a:spcBef>
                <a:spcPts val="0"/>
              </a:spcBef>
              <a:spcAft>
                <a:spcPts val="0"/>
              </a:spcAft>
              <a:buClr>
                <a:schemeClr val="dk1"/>
              </a:buClr>
              <a:buSzPct val="25000"/>
              <a:buFont typeface="Arial"/>
              <a:buNone/>
            </a:pPr>
            <a:endParaRPr sz="2400" b="0" i="0" u="none" strike="noStrike" cap="none" dirty="0">
              <a:solidFill>
                <a:srgbClr val="3F3F39"/>
              </a:solidFill>
              <a:cs typeface="Allerta"/>
              <a:sym typeface="Allerta"/>
            </a:endParaRPr>
          </a:p>
          <a:p>
            <a:pPr marL="342900" marR="0" lvl="0" indent="-38100" algn="l" rtl="0">
              <a:lnSpc>
                <a:spcPct val="100000"/>
              </a:lnSpc>
              <a:spcBef>
                <a:spcPts val="0"/>
              </a:spcBef>
              <a:spcAft>
                <a:spcPts val="0"/>
              </a:spcAft>
              <a:buClr>
                <a:schemeClr val="dk1"/>
              </a:buClr>
              <a:buSzPct val="25000"/>
              <a:buFont typeface="Arial"/>
              <a:buNone/>
            </a:pPr>
            <a:endParaRPr sz="2400" b="0" i="0" u="none" strike="noStrike" cap="none" dirty="0">
              <a:solidFill>
                <a:srgbClr val="3F3F39"/>
              </a:solidFill>
              <a:cs typeface="Allerta"/>
              <a:sym typeface="Allerta"/>
            </a:endParaRPr>
          </a:p>
          <a:p>
            <a:pPr marL="457200" marR="0" lvl="0" indent="-228600" algn="l" rtl="0">
              <a:lnSpc>
                <a:spcPct val="100000"/>
              </a:lnSpc>
              <a:spcBef>
                <a:spcPts val="0"/>
              </a:spcBef>
              <a:spcAft>
                <a:spcPts val="0"/>
              </a:spcAft>
              <a:buClr>
                <a:schemeClr val="dk1"/>
              </a:buClr>
              <a:buSzPct val="100000"/>
              <a:buFont typeface="Arial"/>
              <a:buChar char="•"/>
            </a:pPr>
            <a:r>
              <a:rPr lang="en-US" sz="2400" b="0" i="0" u="none" strike="noStrike" cap="none" dirty="0">
                <a:solidFill>
                  <a:srgbClr val="3F3F39"/>
                </a:solidFill>
                <a:cs typeface="Allerta"/>
                <a:sym typeface="Allerta"/>
              </a:rPr>
              <a:t>Register here: </a:t>
            </a:r>
            <a:r>
              <a:rPr lang="en-US" dirty="0"/>
              <a:t>https://attendee.gotowebinar.com/register/6556906080307412483</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490" name="Shape 490"/>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dirty="0">
              <a:solidFill>
                <a:schemeClr val="dk1"/>
              </a:solidFill>
              <a:latin typeface="Calibri" panose="020F0502020204030204" pitchFamily="34" charset="0"/>
              <a:ea typeface="Allerta"/>
              <a:cs typeface="Allerta"/>
              <a:sym typeface="Allerta"/>
            </a:endParaRPr>
          </a:p>
        </p:txBody>
      </p:sp>
      <p:sp>
        <p:nvSpPr>
          <p:cNvPr id="491" name="Shape 491"/>
          <p:cNvSpPr txBox="1">
            <a:spLocks noGrp="1"/>
          </p:cNvSpPr>
          <p:nvPr>
            <p:ph type="title"/>
          </p:nvPr>
        </p:nvSpPr>
        <p:spPr>
          <a:xfrm>
            <a:off x="219317" y="2852946"/>
            <a:ext cx="8617800" cy="87684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dirty="0">
                <a:solidFill>
                  <a:schemeClr val="dk1"/>
                </a:solidFill>
                <a:cs typeface="Allerta"/>
                <a:sym typeface="Allerta"/>
              </a:rPr>
              <a:t>Thank You!</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cs typeface="Allerta"/>
                <a:sym typeface="Allerta"/>
              </a:rPr>
              <a:t>Resources</a:t>
            </a:r>
          </a:p>
        </p:txBody>
      </p:sp>
      <p:sp>
        <p:nvSpPr>
          <p:cNvPr id="497" name="Shape 49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sng" strike="noStrike" cap="none" dirty="0">
                <a:solidFill>
                  <a:schemeClr val="hlink"/>
                </a:solidFill>
                <a:cs typeface="Allerta"/>
                <a:sym typeface="Allerta"/>
                <a:hlinkClick r:id="rId3"/>
              </a:rPr>
              <a:t>www.Achievethecore.org</a:t>
            </a:r>
            <a:r>
              <a:rPr lang="en-US" sz="2400" b="0" i="0" u="none" strike="noStrike" cap="none" dirty="0">
                <a:solidFill>
                  <a:srgbClr val="3F3F39"/>
                </a:solidFill>
                <a:cs typeface="Allerta"/>
                <a:sym typeface="Allerta"/>
              </a:rPr>
              <a:t> </a:t>
            </a: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dirty="0">
              <a:solidFill>
                <a:srgbClr val="3F3F39"/>
              </a:solidFill>
              <a:cs typeface="Allerta"/>
              <a:sym typeface="Allerta"/>
            </a:endParaRP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dirty="0">
                <a:solidFill>
                  <a:srgbClr val="3F3F39"/>
                </a:solidFill>
                <a:cs typeface="Allerta"/>
                <a:sym typeface="Allerta"/>
              </a:rPr>
              <a:t>Submit your action steps here </a:t>
            </a:r>
            <a:r>
              <a:rPr lang="en-US" sz="2400" b="0" i="0" u="sng" strike="noStrike" cap="none" dirty="0">
                <a:solidFill>
                  <a:schemeClr val="hlink"/>
                </a:solidFill>
                <a:cs typeface="Allerta"/>
                <a:sym typeface="Allerta"/>
                <a:hlinkClick r:id="rId4"/>
              </a:rPr>
              <a:t>http://bit.ly/1EYfuMQ</a:t>
            </a: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dirty="0">
              <a:solidFill>
                <a:srgbClr val="3F3F39"/>
              </a:solidFill>
              <a:cs typeface="Allerta"/>
              <a:sym typeface="Allerta"/>
            </a:endParaRP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dirty="0">
              <a:solidFill>
                <a:srgbClr val="3F3F39"/>
              </a:solidFill>
              <a:cs typeface="Allerta"/>
              <a:sym typeface="Allerta"/>
            </a:endParaRP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dirty="0">
              <a:solidFill>
                <a:srgbClr val="3F3F39"/>
              </a:solidFill>
              <a:cs typeface="Allerta"/>
              <a:sym typeface="Allerta"/>
            </a:endParaRP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dirty="0">
              <a:solidFill>
                <a:srgbClr val="3F3F39"/>
              </a:solidFill>
              <a:cs typeface="Allerta"/>
              <a:sym typeface="Allerta"/>
            </a:endParaRP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dirty="0">
                <a:solidFill>
                  <a:srgbClr val="3F3F39"/>
                </a:solidFill>
                <a:cs typeface="Allerta"/>
                <a:sym typeface="Allerta"/>
              </a:rPr>
              <a:t> </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cs typeface="Allerta"/>
              <a:sym typeface="Allerta"/>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cs typeface="Allerta"/>
                <a:sym typeface="Allerta"/>
              </a:rPr>
              <a:t>For Tweeters…</a:t>
            </a:r>
          </a:p>
        </p:txBody>
      </p:sp>
      <p:sp>
        <p:nvSpPr>
          <p:cNvPr id="250" name="Shape 25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dirty="0">
                <a:solidFill>
                  <a:srgbClr val="3F3F39"/>
                </a:solidFill>
                <a:cs typeface="Allerta"/>
                <a:sym typeface="Allerta"/>
              </a:rPr>
              <a:t>Please feel free to tweet during and after the webinar using #coreadvocates</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cs typeface="Allerta"/>
              <a:sym typeface="Allerta"/>
            </a:endParaRP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dirty="0">
                <a:solidFill>
                  <a:srgbClr val="3F3F39"/>
                </a:solidFill>
                <a:cs typeface="Allerta"/>
                <a:sym typeface="Allerta"/>
              </a:rPr>
              <a:t>@</a:t>
            </a:r>
            <a:r>
              <a:rPr lang="en-US" sz="2400" b="0" i="0" u="none" strike="noStrike" cap="none" dirty="0" err="1">
                <a:solidFill>
                  <a:srgbClr val="3F3F39"/>
                </a:solidFill>
                <a:cs typeface="Allerta"/>
                <a:sym typeface="Allerta"/>
              </a:rPr>
              <a:t>achievethecore</a:t>
            </a:r>
            <a:r>
              <a:rPr lang="en-US" sz="2400" b="0" i="0" u="none" strike="noStrike" cap="none" dirty="0">
                <a:solidFill>
                  <a:srgbClr val="3F3F39"/>
                </a:solidFill>
                <a:cs typeface="Allerta"/>
                <a:sym typeface="Allerta"/>
              </a:rPr>
              <a:t> and @JoanieFun, @</a:t>
            </a:r>
            <a:r>
              <a:rPr lang="en-US" dirty="0" err="1"/>
              <a:t>AstridFossum</a:t>
            </a:r>
            <a:r>
              <a:rPr lang="en-US" sz="2400" b="0" i="0" u="none" strike="noStrike" cap="none" dirty="0">
                <a:solidFill>
                  <a:srgbClr val="3F3F39"/>
                </a:solidFill>
                <a:cs typeface="Allerta"/>
                <a:sym typeface="Allerta"/>
              </a:rPr>
              <a:t> </a:t>
            </a:r>
          </a:p>
        </p:txBody>
      </p:sp>
      <p:pic>
        <p:nvPicPr>
          <p:cNvPr id="251" name="Shape 251"/>
          <p:cNvPicPr preferRelativeResize="0"/>
          <p:nvPr/>
        </p:nvPicPr>
        <p:blipFill rotWithShape="1">
          <a:blip r:embed="rId3">
            <a:alphaModFix/>
          </a:blip>
          <a:srcRect/>
          <a:stretch/>
        </p:blipFill>
        <p:spPr>
          <a:xfrm>
            <a:off x="6511235" y="4229100"/>
            <a:ext cx="2632763" cy="1892297"/>
          </a:xfrm>
          <a:prstGeom prst="rect">
            <a:avLst/>
          </a:prstGeom>
          <a:noFill/>
          <a:ln>
            <a:noFill/>
          </a:ln>
        </p:spPr>
      </p:pic>
      <p:cxnSp>
        <p:nvCxnSpPr>
          <p:cNvPr id="252" name="Shape 252"/>
          <p:cNvCxnSpPr/>
          <p:nvPr/>
        </p:nvCxnSpPr>
        <p:spPr>
          <a:xfrm>
            <a:off x="457200" y="13716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cs typeface="Allerta"/>
                <a:sym typeface="Allerta"/>
              </a:rPr>
              <a:t>Webinar protocols</a:t>
            </a:r>
          </a:p>
        </p:txBody>
      </p:sp>
      <p:sp>
        <p:nvSpPr>
          <p:cNvPr id="259" name="Shape 259"/>
          <p:cNvSpPr txBox="1">
            <a:spLocks noGrp="1"/>
          </p:cNvSpPr>
          <p:nvPr>
            <p:ph type="body" idx="1"/>
          </p:nvPr>
        </p:nvSpPr>
        <p:spPr>
          <a:xfrm>
            <a:off x="457200" y="1600200"/>
            <a:ext cx="4604400" cy="4526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400" b="0" i="0" u="none" strike="noStrike" cap="none" dirty="0">
                <a:solidFill>
                  <a:srgbClr val="3F3F39"/>
                </a:solidFill>
                <a:cs typeface="Allerta"/>
                <a:sym typeface="Allerta"/>
              </a:rPr>
              <a:t>During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chemeClr val="dk1"/>
                </a:solidFill>
                <a:cs typeface="Allerta"/>
                <a:sym typeface="Allerta"/>
              </a:rPr>
              <a:t>– </a:t>
            </a:r>
            <a:r>
              <a:rPr lang="en-US" sz="2000" b="0" i="0" u="none" strike="noStrike" cap="none" dirty="0">
                <a:solidFill>
                  <a:srgbClr val="3F3F39"/>
                </a:solidFill>
                <a:cs typeface="Allerta"/>
                <a:sym typeface="Allerta"/>
              </a:rPr>
              <a:t>Accessing Documents</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chemeClr val="dk1"/>
                </a:solidFill>
                <a:cs typeface="Allerta"/>
                <a:sym typeface="Allerta"/>
              </a:rPr>
              <a:t>– </a:t>
            </a:r>
            <a:r>
              <a:rPr lang="en-US" sz="2000" b="0" i="0" u="none" strike="noStrike" cap="none" dirty="0">
                <a:solidFill>
                  <a:srgbClr val="3F3F39"/>
                </a:solidFill>
                <a:cs typeface="Allerta"/>
                <a:sym typeface="Allerta"/>
              </a:rPr>
              <a:t>Questions option</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chemeClr val="dk1"/>
                </a:solidFill>
                <a:cs typeface="Allerta"/>
                <a:sym typeface="Allerta"/>
              </a:rPr>
              <a:t>– </a:t>
            </a:r>
            <a:r>
              <a:rPr lang="en-US" sz="2000" b="0" i="0" u="none" strike="noStrike" cap="none" dirty="0">
                <a:solidFill>
                  <a:srgbClr val="3F3F39"/>
                </a:solidFill>
                <a:cs typeface="Allerta"/>
                <a:sym typeface="Allerta"/>
              </a:rPr>
              <a:t>Polling</a:t>
            </a:r>
          </a:p>
          <a:p>
            <a:pPr marL="0" marR="0" lvl="0" indent="0" algn="l" rtl="0">
              <a:lnSpc>
                <a:spcPct val="115000"/>
              </a:lnSpc>
              <a:spcBef>
                <a:spcPts val="600"/>
              </a:spcBef>
              <a:spcAft>
                <a:spcPts val="0"/>
              </a:spcAft>
              <a:buClr>
                <a:schemeClr val="dk1"/>
              </a:buClr>
              <a:buSzPct val="25000"/>
              <a:buFont typeface="Arial"/>
              <a:buNone/>
            </a:pPr>
            <a:r>
              <a:rPr lang="en-US" sz="2400" b="0" i="0" u="none" strike="noStrike" cap="none" dirty="0">
                <a:solidFill>
                  <a:srgbClr val="3F3F39"/>
                </a:solidFill>
                <a:cs typeface="Allerta"/>
                <a:sym typeface="Allerta"/>
              </a:rPr>
              <a:t>After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chemeClr val="dk1"/>
                </a:solidFill>
                <a:cs typeface="Allerta"/>
                <a:sym typeface="Allerta"/>
              </a:rPr>
              <a:t>– </a:t>
            </a:r>
            <a:r>
              <a:rPr lang="en-US" sz="2000" b="0" i="0" u="none" strike="noStrike" cap="none" dirty="0">
                <a:solidFill>
                  <a:srgbClr val="3F3F39"/>
                </a:solidFill>
                <a:cs typeface="Allerta"/>
                <a:sym typeface="Allerta"/>
              </a:rPr>
              <a:t>Survey</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chemeClr val="dk1"/>
                </a:solidFill>
                <a:cs typeface="Allerta"/>
                <a:sym typeface="Allerta"/>
              </a:rPr>
              <a:t>– </a:t>
            </a:r>
            <a:r>
              <a:rPr lang="en-US" sz="2000" b="0" i="0" u="none" strike="noStrike" cap="none" dirty="0">
                <a:solidFill>
                  <a:srgbClr val="3F3F39"/>
                </a:solidFill>
                <a:cs typeface="Allerta"/>
                <a:sym typeface="Allerta"/>
              </a:rPr>
              <a:t>Access to recorded webinar</a:t>
            </a:r>
          </a:p>
          <a:p>
            <a:pPr marL="800100" marR="0" lvl="0" indent="-38100" algn="l" rtl="0">
              <a:lnSpc>
                <a:spcPct val="100000"/>
              </a:lnSpc>
              <a:spcBef>
                <a:spcPts val="0"/>
              </a:spcBef>
              <a:spcAft>
                <a:spcPts val="0"/>
              </a:spcAft>
              <a:buClr>
                <a:schemeClr val="dk1"/>
              </a:buClr>
              <a:buSzPct val="25000"/>
              <a:buFont typeface="Arial"/>
              <a:buNone/>
            </a:pPr>
            <a:endParaRPr sz="2400" b="0" i="0" u="none" strike="noStrike" cap="none" dirty="0">
              <a:solidFill>
                <a:srgbClr val="3F3F39"/>
              </a:solidFill>
              <a:cs typeface="Allerta"/>
              <a:sym typeface="Allerta"/>
            </a:endParaRPr>
          </a:p>
        </p:txBody>
      </p:sp>
      <p:cxnSp>
        <p:nvCxnSpPr>
          <p:cNvPr id="260" name="Shape 260"/>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261" name="Shape 261"/>
          <p:cNvPicPr preferRelativeResize="0"/>
          <p:nvPr/>
        </p:nvPicPr>
        <p:blipFill rotWithShape="1">
          <a:blip r:embed="rId3">
            <a:alphaModFix/>
          </a:blip>
          <a:srcRect/>
          <a:stretch/>
        </p:blipFill>
        <p:spPr>
          <a:xfrm>
            <a:off x="4877275" y="1662100"/>
            <a:ext cx="3524249" cy="353377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cs typeface="Allerta"/>
                <a:sym typeface="Allerta"/>
              </a:rPr>
              <a:t>Goals of the webinar</a:t>
            </a:r>
          </a:p>
        </p:txBody>
      </p:sp>
      <p:sp>
        <p:nvSpPr>
          <p:cNvPr id="268" name="Shape 26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457200" marR="0" lvl="0" indent="-228600" algn="l" rtl="0">
              <a:lnSpc>
                <a:spcPct val="100000"/>
              </a:lnSpc>
              <a:spcBef>
                <a:spcPts val="0"/>
              </a:spcBef>
              <a:spcAft>
                <a:spcPts val="0"/>
              </a:spcAft>
            </a:pPr>
            <a:r>
              <a:rPr lang="en-US" dirty="0"/>
              <a:t>Participants will be able to better answer the following questions:</a:t>
            </a:r>
          </a:p>
          <a:p>
            <a:pPr marL="0" marR="0" lvl="0" indent="0" algn="l" rtl="0">
              <a:lnSpc>
                <a:spcPct val="100000"/>
              </a:lnSpc>
              <a:spcBef>
                <a:spcPts val="0"/>
              </a:spcBef>
              <a:spcAft>
                <a:spcPts val="0"/>
              </a:spcAft>
              <a:buNone/>
            </a:pPr>
            <a:endParaRPr dirty="0"/>
          </a:p>
          <a:p>
            <a:pPr marL="914400" marR="0" lvl="0" indent="-228600" algn="l" rtl="0">
              <a:lnSpc>
                <a:spcPct val="100000"/>
              </a:lnSpc>
              <a:spcBef>
                <a:spcPts val="0"/>
              </a:spcBef>
              <a:spcAft>
                <a:spcPts val="0"/>
              </a:spcAft>
            </a:pPr>
            <a:r>
              <a:rPr lang="en-US" dirty="0"/>
              <a:t>What does high-quality assessment, aligned to the Shifts, look like?</a:t>
            </a:r>
          </a:p>
          <a:p>
            <a:pPr marL="0" marR="0" lvl="0" indent="0" algn="l" rtl="0">
              <a:lnSpc>
                <a:spcPct val="100000"/>
              </a:lnSpc>
              <a:spcBef>
                <a:spcPts val="0"/>
              </a:spcBef>
              <a:spcAft>
                <a:spcPts val="0"/>
              </a:spcAft>
              <a:buNone/>
            </a:pPr>
            <a:endParaRPr sz="2400" b="0" i="0" u="none" strike="noStrike" cap="none" dirty="0">
              <a:solidFill>
                <a:srgbClr val="3F3F39"/>
              </a:solidFill>
              <a:cs typeface="Allerta"/>
              <a:sym typeface="Allerta"/>
            </a:endParaRPr>
          </a:p>
          <a:p>
            <a:pPr marL="914400" marR="0" lvl="0" indent="-228600" algn="l" rtl="0">
              <a:lnSpc>
                <a:spcPct val="100000"/>
              </a:lnSpc>
              <a:spcBef>
                <a:spcPts val="0"/>
              </a:spcBef>
              <a:spcAft>
                <a:spcPts val="0"/>
              </a:spcAft>
            </a:pPr>
            <a:r>
              <a:rPr lang="en-US" dirty="0"/>
              <a:t>How do I prepare my students for high-quality assessments?</a:t>
            </a:r>
          </a:p>
          <a:p>
            <a:pPr marL="0" marR="0" lvl="0" indent="0" algn="l" rtl="0">
              <a:lnSpc>
                <a:spcPct val="100000"/>
              </a:lnSpc>
              <a:spcBef>
                <a:spcPts val="0"/>
              </a:spcBef>
              <a:spcAft>
                <a:spcPts val="0"/>
              </a:spcAft>
              <a:buNone/>
            </a:pPr>
            <a:endParaRPr sz="2400" b="0" i="0" u="none" strike="noStrike" cap="none" dirty="0">
              <a:solidFill>
                <a:srgbClr val="3F3F39"/>
              </a:solidFill>
              <a:cs typeface="Allerta"/>
              <a:sym typeface="Allerta"/>
            </a:endParaRPr>
          </a:p>
          <a:p>
            <a:pPr marL="914400" marR="0" lvl="0" indent="-228600" algn="l" rtl="0">
              <a:lnSpc>
                <a:spcPct val="100000"/>
              </a:lnSpc>
              <a:spcBef>
                <a:spcPts val="0"/>
              </a:spcBef>
              <a:spcAft>
                <a:spcPts val="0"/>
              </a:spcAft>
            </a:pPr>
            <a:r>
              <a:rPr lang="en-US" dirty="0"/>
              <a:t>What resources are available to help me?</a:t>
            </a:r>
          </a:p>
        </p:txBody>
      </p:sp>
      <p:cxnSp>
        <p:nvCxnSpPr>
          <p:cNvPr id="269" name="Shape 269"/>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216575" y="2829674"/>
            <a:ext cx="8620500" cy="10428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dirty="0"/>
              <a:t>What does high-quality assessment, aligned to the Shifts, look like?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dirty="0"/>
              <a:t>What is high-quality assessment?</a:t>
            </a:r>
          </a:p>
        </p:txBody>
      </p:sp>
      <p:sp>
        <p:nvSpPr>
          <p:cNvPr id="282" name="Shape 282"/>
          <p:cNvSpPr txBox="1"/>
          <p:nvPr/>
        </p:nvSpPr>
        <p:spPr>
          <a:xfrm>
            <a:off x="457200" y="1227950"/>
            <a:ext cx="7908000" cy="47547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2400" b="1" u="sng" dirty="0">
                <a:solidFill>
                  <a:schemeClr val="hlink"/>
                </a:solidFill>
                <a:latin typeface="Calibri" panose="020F0502020204030204" pitchFamily="34" charset="0"/>
                <a:ea typeface="Allerta"/>
                <a:cs typeface="Allerta"/>
                <a:sym typeface="Allerta"/>
                <a:hlinkClick r:id="rId3"/>
              </a:rPr>
              <a:t>CCSSO Criteria for Procuring and Evaluating High-Quality Assessment</a:t>
            </a:r>
          </a:p>
          <a:p>
            <a:pPr marL="457200" lvl="0" indent="-381000" rtl="0">
              <a:lnSpc>
                <a:spcPct val="120000"/>
              </a:lnSpc>
              <a:spcBef>
                <a:spcPts val="600"/>
              </a:spcBef>
              <a:buClr>
                <a:srgbClr val="3F3F39"/>
              </a:buClr>
              <a:buSzPct val="100000"/>
              <a:buFont typeface="Allerta"/>
              <a:buAutoNum type="alphaUcPeriod"/>
            </a:pPr>
            <a:r>
              <a:rPr lang="en-US" sz="2400" dirty="0">
                <a:solidFill>
                  <a:srgbClr val="3F3F39"/>
                </a:solidFill>
                <a:latin typeface="Calibri" panose="020F0502020204030204" pitchFamily="34" charset="0"/>
                <a:ea typeface="Allerta"/>
                <a:cs typeface="Allerta"/>
                <a:sym typeface="Allerta"/>
              </a:rPr>
              <a:t>Meet Overall Assessment Goals and Ensure Technical Quality</a:t>
            </a:r>
          </a:p>
          <a:p>
            <a:pPr marL="457200" lvl="0" indent="-381000" rtl="0">
              <a:lnSpc>
                <a:spcPct val="120000"/>
              </a:lnSpc>
              <a:spcBef>
                <a:spcPts val="600"/>
              </a:spcBef>
              <a:buClr>
                <a:srgbClr val="3F3F39"/>
              </a:buClr>
              <a:buSzPct val="100000"/>
              <a:buFont typeface="Allerta"/>
              <a:buAutoNum type="alphaUcPeriod"/>
            </a:pPr>
            <a:r>
              <a:rPr lang="en-US" sz="2400" dirty="0">
                <a:solidFill>
                  <a:srgbClr val="3F3F39"/>
                </a:solidFill>
                <a:latin typeface="Calibri" panose="020F0502020204030204" pitchFamily="34" charset="0"/>
                <a:ea typeface="Allerta"/>
                <a:cs typeface="Allerta"/>
                <a:sym typeface="Allerta"/>
              </a:rPr>
              <a:t>Align to Standards – English Language Arts/Literacy</a:t>
            </a:r>
          </a:p>
          <a:p>
            <a:pPr marL="457200" lvl="0" indent="-381000" rtl="0">
              <a:lnSpc>
                <a:spcPct val="120000"/>
              </a:lnSpc>
              <a:spcBef>
                <a:spcPts val="600"/>
              </a:spcBef>
              <a:buClr>
                <a:srgbClr val="3F3F39"/>
              </a:buClr>
              <a:buSzPct val="100000"/>
              <a:buFont typeface="Allerta"/>
              <a:buAutoNum type="alphaUcPeriod"/>
            </a:pPr>
            <a:r>
              <a:rPr lang="en-US" sz="2400" dirty="0">
                <a:solidFill>
                  <a:srgbClr val="3F3F39"/>
                </a:solidFill>
                <a:latin typeface="Calibri" panose="020F0502020204030204" pitchFamily="34" charset="0"/>
                <a:ea typeface="Allerta"/>
                <a:cs typeface="Allerta"/>
                <a:sym typeface="Allerta"/>
              </a:rPr>
              <a:t>Align to Standards – Mathematics</a:t>
            </a:r>
          </a:p>
          <a:p>
            <a:pPr marL="457200" lvl="0" indent="-381000" rtl="0">
              <a:lnSpc>
                <a:spcPct val="120000"/>
              </a:lnSpc>
              <a:spcBef>
                <a:spcPts val="600"/>
              </a:spcBef>
              <a:buClr>
                <a:srgbClr val="3F3F39"/>
              </a:buClr>
              <a:buSzPct val="100000"/>
              <a:buFont typeface="Allerta"/>
              <a:buAutoNum type="alphaUcPeriod"/>
            </a:pPr>
            <a:r>
              <a:rPr lang="en-US" sz="2400" dirty="0">
                <a:solidFill>
                  <a:srgbClr val="3F3F39"/>
                </a:solidFill>
                <a:latin typeface="Calibri" panose="020F0502020204030204" pitchFamily="34" charset="0"/>
                <a:ea typeface="Allerta"/>
                <a:cs typeface="Allerta"/>
                <a:sym typeface="Allerta"/>
              </a:rPr>
              <a:t>Yield Valuable Reports on Student Progress and Performance</a:t>
            </a:r>
          </a:p>
          <a:p>
            <a:pPr marL="457200" lvl="0" indent="-381000" rtl="0">
              <a:lnSpc>
                <a:spcPct val="120000"/>
              </a:lnSpc>
              <a:spcBef>
                <a:spcPts val="600"/>
              </a:spcBef>
              <a:buClr>
                <a:srgbClr val="3F3F39"/>
              </a:buClr>
              <a:buSzPct val="100000"/>
              <a:buFont typeface="Allerta"/>
              <a:buAutoNum type="alphaUcPeriod"/>
            </a:pPr>
            <a:r>
              <a:rPr lang="en-US" sz="2400" dirty="0">
                <a:solidFill>
                  <a:srgbClr val="3F3F39"/>
                </a:solidFill>
                <a:latin typeface="Calibri" panose="020F0502020204030204" pitchFamily="34" charset="0"/>
                <a:ea typeface="Allerta"/>
                <a:cs typeface="Allerta"/>
                <a:sym typeface="Allerta"/>
              </a:rPr>
              <a:t>Adhere to Best Practices in Test Administration</a:t>
            </a:r>
          </a:p>
          <a:p>
            <a:pPr marL="457200" lvl="0" indent="-381000" rtl="0">
              <a:lnSpc>
                <a:spcPct val="120000"/>
              </a:lnSpc>
              <a:spcBef>
                <a:spcPts val="600"/>
              </a:spcBef>
              <a:buClr>
                <a:srgbClr val="3F3F39"/>
              </a:buClr>
              <a:buSzPct val="100000"/>
              <a:buFont typeface="Allerta"/>
              <a:buAutoNum type="alphaUcPeriod"/>
            </a:pPr>
            <a:r>
              <a:rPr lang="en-US" sz="2400" dirty="0">
                <a:solidFill>
                  <a:srgbClr val="3F3F39"/>
                </a:solidFill>
                <a:latin typeface="Calibri" panose="020F0502020204030204" pitchFamily="34" charset="0"/>
                <a:ea typeface="Allerta"/>
                <a:cs typeface="Allerta"/>
                <a:sym typeface="Allerta"/>
              </a:rPr>
              <a:t>State Specific Criteria (as desired)</a:t>
            </a:r>
          </a:p>
          <a:p>
            <a:pPr marR="0" lvl="0" algn="l" rtl="0">
              <a:lnSpc>
                <a:spcPct val="100000"/>
              </a:lnSpc>
              <a:spcBef>
                <a:spcPts val="0"/>
              </a:spcBef>
              <a:spcAft>
                <a:spcPts val="0"/>
              </a:spcAft>
              <a:buNone/>
            </a:pPr>
            <a:endParaRPr sz="1800" dirty="0">
              <a:solidFill>
                <a:srgbClr val="3F3F39"/>
              </a:solidFill>
              <a:latin typeface="Calibri" panose="020F0502020204030204" pitchFamily="34" charset="0"/>
              <a:ea typeface="Allerta"/>
              <a:cs typeface="Allerta"/>
              <a:sym typeface="Allerta"/>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CCSSO Section B: Align to Standards: English Language Arts/Literacy</a:t>
            </a:r>
          </a:p>
        </p:txBody>
      </p:sp>
      <p:sp>
        <p:nvSpPr>
          <p:cNvPr id="289" name="Shape 289"/>
          <p:cNvSpPr txBox="1">
            <a:spLocks noGrp="1"/>
          </p:cNvSpPr>
          <p:nvPr>
            <p:ph type="body" idx="1"/>
          </p:nvPr>
        </p:nvSpPr>
        <p:spPr>
          <a:xfrm>
            <a:off x="457200" y="1227950"/>
            <a:ext cx="8229600" cy="5073900"/>
          </a:xfrm>
          <a:prstGeom prst="rect">
            <a:avLst/>
          </a:prstGeom>
        </p:spPr>
        <p:txBody>
          <a:bodyPr lIns="91425" tIns="91425" rIns="91425" bIns="91425" anchor="t" anchorCtr="0">
            <a:noAutofit/>
          </a:bodyPr>
          <a:lstStyle/>
          <a:p>
            <a:pPr marL="0" lvl="0" indent="-69850" rtl="0">
              <a:lnSpc>
                <a:spcPct val="120000"/>
              </a:lnSpc>
              <a:spcBef>
                <a:spcPts val="500"/>
              </a:spcBef>
              <a:buClr>
                <a:schemeClr val="dk1"/>
              </a:buClr>
              <a:buSzPct val="55000"/>
              <a:buFont typeface="Arial"/>
              <a:buNone/>
            </a:pPr>
            <a:r>
              <a:rPr lang="en-US" sz="2000" b="1" dirty="0">
                <a:solidFill>
                  <a:srgbClr val="3F3F39"/>
                </a:solidFill>
              </a:rPr>
              <a:t>Criterion B.1:</a:t>
            </a:r>
            <a:r>
              <a:rPr lang="en-US" sz="2000" dirty="0">
                <a:solidFill>
                  <a:srgbClr val="3F3F39"/>
                </a:solidFill>
              </a:rPr>
              <a:t> Assessing student reading and writing achievement in both ELA and literacy</a:t>
            </a:r>
          </a:p>
          <a:p>
            <a:pPr marL="0" lvl="0" indent="-69850" rtl="0">
              <a:lnSpc>
                <a:spcPct val="120000"/>
              </a:lnSpc>
              <a:spcBef>
                <a:spcPts val="500"/>
              </a:spcBef>
              <a:buClr>
                <a:schemeClr val="dk1"/>
              </a:buClr>
              <a:buSzPct val="55000"/>
              <a:buFont typeface="Arial"/>
              <a:buNone/>
            </a:pPr>
            <a:r>
              <a:rPr lang="en-US" sz="2000" b="1" dirty="0">
                <a:solidFill>
                  <a:srgbClr val="3F3F39"/>
                </a:solidFill>
              </a:rPr>
              <a:t>Criterion B.2: </a:t>
            </a:r>
            <a:r>
              <a:rPr lang="en-US" sz="2000" dirty="0">
                <a:solidFill>
                  <a:srgbClr val="3F3F39"/>
                </a:solidFill>
              </a:rPr>
              <a:t>Focusing on complexity of texts</a:t>
            </a:r>
          </a:p>
          <a:p>
            <a:pPr marL="0" lvl="0" indent="-69850" rtl="0">
              <a:lnSpc>
                <a:spcPct val="120000"/>
              </a:lnSpc>
              <a:spcBef>
                <a:spcPts val="500"/>
              </a:spcBef>
              <a:buClr>
                <a:schemeClr val="dk1"/>
              </a:buClr>
              <a:buSzPct val="55000"/>
              <a:buFont typeface="Arial"/>
              <a:buNone/>
            </a:pPr>
            <a:r>
              <a:rPr lang="en-US" sz="2000" b="1" dirty="0">
                <a:solidFill>
                  <a:srgbClr val="3F3F39"/>
                </a:solidFill>
              </a:rPr>
              <a:t>Criterion B.3: </a:t>
            </a:r>
            <a:r>
              <a:rPr lang="en-US" sz="2000" dirty="0">
                <a:solidFill>
                  <a:srgbClr val="3F3F39"/>
                </a:solidFill>
              </a:rPr>
              <a:t>Requiring students to read closely and use evidence from texts</a:t>
            </a:r>
          </a:p>
          <a:p>
            <a:pPr marL="0" lvl="0" indent="-69850" rtl="0">
              <a:lnSpc>
                <a:spcPct val="120000"/>
              </a:lnSpc>
              <a:spcBef>
                <a:spcPts val="500"/>
              </a:spcBef>
              <a:buClr>
                <a:schemeClr val="dk1"/>
              </a:buClr>
              <a:buSzPct val="55000"/>
              <a:buFont typeface="Arial"/>
              <a:buNone/>
            </a:pPr>
            <a:r>
              <a:rPr lang="en-US" sz="2000" b="1" dirty="0">
                <a:solidFill>
                  <a:srgbClr val="3F3F39"/>
                </a:solidFill>
              </a:rPr>
              <a:t>Criterion B.4: </a:t>
            </a:r>
            <a:r>
              <a:rPr lang="en-US" sz="2000" dirty="0">
                <a:solidFill>
                  <a:srgbClr val="3F3F39"/>
                </a:solidFill>
              </a:rPr>
              <a:t>Requiring a range of cognitive demand</a:t>
            </a:r>
          </a:p>
          <a:p>
            <a:pPr marL="0" lvl="0" indent="-69850" rtl="0">
              <a:lnSpc>
                <a:spcPct val="120000"/>
              </a:lnSpc>
              <a:spcBef>
                <a:spcPts val="500"/>
              </a:spcBef>
              <a:buClr>
                <a:schemeClr val="dk1"/>
              </a:buClr>
              <a:buSzPct val="55000"/>
              <a:buFont typeface="Arial"/>
              <a:buNone/>
            </a:pPr>
            <a:r>
              <a:rPr lang="en-US" sz="2000" b="1" dirty="0">
                <a:solidFill>
                  <a:srgbClr val="3F3F39"/>
                </a:solidFill>
              </a:rPr>
              <a:t>Criterion B.5: </a:t>
            </a:r>
            <a:r>
              <a:rPr lang="en-US" sz="2000" dirty="0">
                <a:solidFill>
                  <a:srgbClr val="3F3F39"/>
                </a:solidFill>
              </a:rPr>
              <a:t>Assessing writing</a:t>
            </a:r>
          </a:p>
          <a:p>
            <a:pPr marL="0" lvl="0" indent="-69850" rtl="0">
              <a:lnSpc>
                <a:spcPct val="120000"/>
              </a:lnSpc>
              <a:spcBef>
                <a:spcPts val="500"/>
              </a:spcBef>
              <a:buClr>
                <a:schemeClr val="dk1"/>
              </a:buClr>
              <a:buSzPct val="55000"/>
              <a:buFont typeface="Arial"/>
              <a:buNone/>
            </a:pPr>
            <a:r>
              <a:rPr lang="en-US" sz="2000" b="1" dirty="0">
                <a:solidFill>
                  <a:srgbClr val="3F3F39"/>
                </a:solidFill>
              </a:rPr>
              <a:t>Criterion B.6: </a:t>
            </a:r>
            <a:r>
              <a:rPr lang="en-US" sz="2000" dirty="0">
                <a:solidFill>
                  <a:srgbClr val="3F3F39"/>
                </a:solidFill>
              </a:rPr>
              <a:t>Emphasizing vocabulary and language skills</a:t>
            </a:r>
          </a:p>
          <a:p>
            <a:pPr marL="0" lvl="0" indent="-69850" rtl="0">
              <a:lnSpc>
                <a:spcPct val="120000"/>
              </a:lnSpc>
              <a:spcBef>
                <a:spcPts val="500"/>
              </a:spcBef>
              <a:buClr>
                <a:schemeClr val="dk1"/>
              </a:buClr>
              <a:buSzPct val="55000"/>
              <a:buFont typeface="Arial"/>
              <a:buNone/>
            </a:pPr>
            <a:r>
              <a:rPr lang="en-US" sz="2000" b="1" dirty="0">
                <a:solidFill>
                  <a:srgbClr val="3F3F39"/>
                </a:solidFill>
              </a:rPr>
              <a:t>Criterion B.7: </a:t>
            </a:r>
            <a:r>
              <a:rPr lang="en-US" sz="2000" dirty="0">
                <a:solidFill>
                  <a:srgbClr val="3F3F39"/>
                </a:solidFill>
              </a:rPr>
              <a:t>Assessing research and inquiry</a:t>
            </a:r>
          </a:p>
          <a:p>
            <a:pPr marL="0" lvl="0" indent="-69850" rtl="0">
              <a:lnSpc>
                <a:spcPct val="120000"/>
              </a:lnSpc>
              <a:spcBef>
                <a:spcPts val="500"/>
              </a:spcBef>
              <a:buClr>
                <a:schemeClr val="dk1"/>
              </a:buClr>
              <a:buSzPct val="55000"/>
              <a:buFont typeface="Arial"/>
              <a:buNone/>
            </a:pPr>
            <a:r>
              <a:rPr lang="en-US" sz="2000" b="1" dirty="0">
                <a:solidFill>
                  <a:srgbClr val="3F3F39"/>
                </a:solidFill>
              </a:rPr>
              <a:t>Criterion B.8: </a:t>
            </a:r>
            <a:r>
              <a:rPr lang="en-US" sz="2000" dirty="0">
                <a:solidFill>
                  <a:srgbClr val="3F3F39"/>
                </a:solidFill>
              </a:rPr>
              <a:t>Assessing speaking and listening</a:t>
            </a:r>
          </a:p>
          <a:p>
            <a:pPr marL="0" lvl="0" indent="-69850" rtl="0">
              <a:lnSpc>
                <a:spcPct val="120000"/>
              </a:lnSpc>
              <a:spcBef>
                <a:spcPts val="500"/>
              </a:spcBef>
              <a:buClr>
                <a:schemeClr val="dk1"/>
              </a:buClr>
              <a:buSzPct val="55000"/>
              <a:buFont typeface="Arial"/>
              <a:buNone/>
            </a:pPr>
            <a:r>
              <a:rPr lang="en-US" sz="2000" b="1" dirty="0">
                <a:solidFill>
                  <a:srgbClr val="3F3F39"/>
                </a:solidFill>
              </a:rPr>
              <a:t>Criterion B.9: </a:t>
            </a:r>
            <a:r>
              <a:rPr lang="en-US" sz="2000" dirty="0">
                <a:solidFill>
                  <a:srgbClr val="3F3F39"/>
                </a:solidFill>
              </a:rPr>
              <a:t>Ensuring high-quality items and a variety of item types</a:t>
            </a:r>
          </a:p>
          <a:p>
            <a:pPr lvl="0">
              <a:spcBef>
                <a:spcPts val="0"/>
              </a:spcBef>
              <a:buNone/>
            </a:pPr>
            <a:endParaRPr sz="2000" dirty="0"/>
          </a:p>
        </p:txBody>
      </p:sp>
    </p:spTree>
  </p:cSld>
  <p:clrMapOvr>
    <a:masterClrMapping/>
  </p:clrMapOvr>
  <p:transition spd="slow">
    <p:cut/>
  </p:transition>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2084</Words>
  <Application>Microsoft Office PowerPoint</Application>
  <PresentationFormat>On-screen Show (4:3)</PresentationFormat>
  <Paragraphs>281</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Calibri</vt:lpstr>
      <vt:lpstr>Allerta</vt:lpstr>
      <vt:lpstr>Times New Roman</vt:lpstr>
      <vt:lpstr>Georgia</vt:lpstr>
      <vt:lpstr>Arial</vt:lpstr>
      <vt:lpstr>SAP ATC PPT Template revised</vt:lpstr>
      <vt:lpstr>Preparing for High-Quality Assessments</vt:lpstr>
      <vt:lpstr>Introductions</vt:lpstr>
      <vt:lpstr>To learn more about Core Advocates…</vt:lpstr>
      <vt:lpstr>For Tweeters…</vt:lpstr>
      <vt:lpstr>Webinar protocols</vt:lpstr>
      <vt:lpstr>Goals of the webinar</vt:lpstr>
      <vt:lpstr>What does high-quality assessment, aligned to the Shifts, look like?</vt:lpstr>
      <vt:lpstr>What is high-quality assessment?</vt:lpstr>
      <vt:lpstr>CCSSO Section B: Align to Standards: English Language Arts/Literacy</vt:lpstr>
      <vt:lpstr>The Literacy Shifts</vt:lpstr>
      <vt:lpstr>Where do you see the Shifts?</vt:lpstr>
      <vt:lpstr>Where do you see the Shifts?</vt:lpstr>
      <vt:lpstr>Where do you see the Shifts?</vt:lpstr>
      <vt:lpstr>The Criteria and the Shifts</vt:lpstr>
      <vt:lpstr>The Criteria and the Shifts</vt:lpstr>
      <vt:lpstr>CCSSO Section C: Align to Standards: Mathematics</vt:lpstr>
      <vt:lpstr>The CCSS Requires Three Shifts in Mathematics (Instruction and Assessment)</vt:lpstr>
      <vt:lpstr>Where do you see the Shifts?</vt:lpstr>
      <vt:lpstr>Where do you see the Shifts?</vt:lpstr>
      <vt:lpstr>Where do you see the Shifts? </vt:lpstr>
      <vt:lpstr>Where do you see the Shifts? </vt:lpstr>
      <vt:lpstr>The Criteria and the Shifts</vt:lpstr>
      <vt:lpstr>  Poll: How connected are your assessments to the Shifts and the Criteria?    </vt:lpstr>
      <vt:lpstr>How do I prepare my students for high- quality assessments?</vt:lpstr>
      <vt:lpstr>Question:  What are you currently doing to prepare your students for Summative Assessments?  Use the Questions tab on your control panel to submit your response.  </vt:lpstr>
      <vt:lpstr>How do I prepare my students? ELA item comparison</vt:lpstr>
      <vt:lpstr>Preparing Students for ELA Assessments with the Shifts</vt:lpstr>
      <vt:lpstr>How do I prepare my students? Math item comparison</vt:lpstr>
      <vt:lpstr>Preparing students for Math Assessments with the Shifts</vt:lpstr>
      <vt:lpstr>Question:   How has your view of preparing for assessments changed?    Use the Question tab on your control panel to submit your response.</vt:lpstr>
      <vt:lpstr>What resources are available to help me?</vt:lpstr>
      <vt:lpstr>What SAP Resources are available to help me?</vt:lpstr>
      <vt:lpstr>What Additional Free Assessment Resources are Available to Help Me?</vt:lpstr>
      <vt:lpstr> Poll:  Which resource will you investigate in the next week to learn more about High-Quality Assessments? </vt:lpstr>
      <vt:lpstr>What questions do you have?</vt:lpstr>
      <vt:lpstr>Follow Up </vt:lpstr>
      <vt:lpstr>Upcoming Webinars</vt:lpstr>
      <vt:lpstr>Thank You!</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High-Quality Assessments</dc:title>
  <dc:creator>Janelle</dc:creator>
  <cp:lastModifiedBy>Janelle Fann</cp:lastModifiedBy>
  <cp:revision>1</cp:revision>
  <dcterms:modified xsi:type="dcterms:W3CDTF">2016-04-20T19:11:10Z</dcterms:modified>
</cp:coreProperties>
</file>